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9"/>
  </p:notesMasterIdLst>
  <p:handoutMasterIdLst>
    <p:handoutMasterId r:id="rId30"/>
  </p:handoutMasterIdLst>
  <p:sldIdLst>
    <p:sldId id="329" r:id="rId2"/>
    <p:sldId id="264" r:id="rId3"/>
    <p:sldId id="269" r:id="rId4"/>
    <p:sldId id="260" r:id="rId5"/>
    <p:sldId id="272" r:id="rId6"/>
    <p:sldId id="331" r:id="rId7"/>
    <p:sldId id="273" r:id="rId8"/>
    <p:sldId id="275" r:id="rId9"/>
    <p:sldId id="281" r:id="rId10"/>
    <p:sldId id="339" r:id="rId11"/>
    <p:sldId id="280" r:id="rId12"/>
    <p:sldId id="344" r:id="rId13"/>
    <p:sldId id="345" r:id="rId14"/>
    <p:sldId id="332" r:id="rId15"/>
    <p:sldId id="282" r:id="rId16"/>
    <p:sldId id="340" r:id="rId17"/>
    <p:sldId id="341" r:id="rId18"/>
    <p:sldId id="342" r:id="rId19"/>
    <p:sldId id="343" r:id="rId20"/>
    <p:sldId id="346" r:id="rId21"/>
    <p:sldId id="333" r:id="rId22"/>
    <p:sldId id="347" r:id="rId23"/>
    <p:sldId id="294" r:id="rId24"/>
    <p:sldId id="334" r:id="rId25"/>
    <p:sldId id="348" r:id="rId26"/>
    <p:sldId id="338" r:id="rId27"/>
    <p:sldId id="337" r:id="rId2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封面" id="{96BA0A73-BA27-44A0-B6F6-83BA139B3D74}">
          <p14:sldIdLst>
            <p14:sldId id="329"/>
          </p14:sldIdLst>
        </p14:section>
        <p14:section name="目录" id="{1691B77C-FD07-4706-A144-79549CC20B22}">
          <p14:sldIdLst>
            <p14:sldId id="264"/>
          </p14:sldIdLst>
        </p14:section>
        <p14:section name="任务目标" id="{E9CF7E5C-36F2-4088-91B4-72EE1BD90275}">
          <p14:sldIdLst>
            <p14:sldId id="269"/>
            <p14:sldId id="260"/>
            <p14:sldId id="272"/>
          </p14:sldIdLst>
        </p14:section>
        <p14:section name="方法介绍" id="{1D160307-855F-4C24-925A-E46713FCB832}">
          <p14:sldIdLst>
            <p14:sldId id="331"/>
            <p14:sldId id="273"/>
            <p14:sldId id="275"/>
            <p14:sldId id="281"/>
            <p14:sldId id="339"/>
            <p14:sldId id="280"/>
            <p14:sldId id="344"/>
            <p14:sldId id="345"/>
          </p14:sldIdLst>
        </p14:section>
        <p14:section name="项目介绍" id="{2709684A-10B6-464C-9880-03F824088C8F}">
          <p14:sldIdLst>
            <p14:sldId id="332"/>
            <p14:sldId id="282"/>
            <p14:sldId id="340"/>
            <p14:sldId id="341"/>
            <p14:sldId id="342"/>
            <p14:sldId id="343"/>
            <p14:sldId id="346"/>
          </p14:sldIdLst>
        </p14:section>
        <p14:section name="效果展示" id="{CE7638CC-4719-4DE1-8733-8C1B73BCBAF3}">
          <p14:sldIdLst>
            <p14:sldId id="333"/>
            <p14:sldId id="347"/>
            <p14:sldId id="294"/>
            <p14:sldId id="334"/>
            <p14:sldId id="348"/>
            <p14:sldId id="338"/>
            <p14:sldId id="337"/>
          </p14:sldIdLst>
        </p14:section>
        <p14:section name="结尾" id="{72BA2236-C9F7-441C-99FD-F353F2A48EB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浅色样式 2 - 强调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5" d="100"/>
          <a:sy n="85" d="100"/>
        </p:scale>
        <p:origin x="59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handoutMaster" Target="handoutMasters/handoutMaster1.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latin typeface="微软雅黑" panose="020B0503020204020204" pitchFamily="34" charset="-122"/>
              <a:ea typeface="微软雅黑" panose="020B0503020204020204" pitchFamily="34" charset="-122"/>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latin typeface="微软雅黑" panose="020B0503020204020204" pitchFamily="34" charset="-122"/>
              </a:rPr>
              <a:t>2023/6/9</a:t>
            </a:fld>
            <a:endParaRPr lang="zh-CN" altLang="en-US">
              <a:latin typeface="微软雅黑" panose="020B0503020204020204" pitchFamily="34" charset="-122"/>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latin typeface="微软雅黑" panose="020B0503020204020204" pitchFamily="34" charset="-122"/>
              <a:ea typeface="微软雅黑" panose="020B0503020204020204" pitchFamily="34" charset="-122"/>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latin typeface="微软雅黑" panose="020B0503020204020204" pitchFamily="34" charset="-122"/>
              </a:rPr>
              <a:t>‹#›</a:t>
            </a:fld>
            <a:endParaRPr lang="zh-CN" altLang="en-US">
              <a:latin typeface="微软雅黑" panose="020B0503020204020204" pitchFamily="34" charset="-122"/>
            </a:endParaRPr>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微软雅黑" panose="020B0503020204020204" pitchFamily="34" charset="-122"/>
                <a:ea typeface="微软雅黑" panose="020B0503020204020204" pitchFamily="34" charset="-122"/>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微软雅黑" panose="020B0503020204020204" pitchFamily="34" charset="-122"/>
                <a:ea typeface="微软雅黑" panose="020B0503020204020204" pitchFamily="34" charset="-122"/>
              </a:defRPr>
            </a:lvl1pPr>
          </a:lstStyle>
          <a:p>
            <a:fld id="{C1A0DCD7-CDFE-48B1-BEDF-8CFB1DDC202F}" type="datetimeFigureOut">
              <a:rPr lang="zh-CN" altLang="en-US" smtClean="0"/>
              <a:t>2023/6/9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微软雅黑" panose="020B0503020204020204" pitchFamily="34" charset="-122"/>
                <a:ea typeface="微软雅黑" panose="020B0503020204020204" pitchFamily="34" charset="-122"/>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微软雅黑" panose="020B0503020204020204" pitchFamily="34" charset="-122"/>
                <a:ea typeface="微软雅黑" panose="020B0503020204020204" pitchFamily="34" charset="-122"/>
              </a:defRPr>
            </a:lvl1pPr>
          </a:lstStyle>
          <a:p>
            <a:fld id="{3530BF3F-9ED2-4782-902B-7E4FE3407290}"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1pPr>
    <a:lvl2pPr marL="4572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2pPr>
    <a:lvl3pPr marL="9144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3pPr>
    <a:lvl4pPr marL="13716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4pPr>
    <a:lvl5pPr marL="18288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页">
    <p:bg>
      <p:bgPr>
        <a:pattFill prst="wdUpDiag">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4" name="文本占位符 3"/>
          <p:cNvSpPr>
            <a:spLocks noGrp="1"/>
          </p:cNvSpPr>
          <p:nvPr>
            <p:ph type="body" sz="quarter" idx="17" hasCustomPrompt="1"/>
          </p:nvPr>
        </p:nvSpPr>
        <p:spPr>
          <a:xfrm>
            <a:off x="656342" y="2272421"/>
            <a:ext cx="7808648" cy="1757230"/>
          </a:xfrm>
          <a:prstGeom prst="rect">
            <a:avLst/>
          </a:prstGeom>
        </p:spPr>
        <p:txBody>
          <a:bodyPr anchor="ctr">
            <a:noAutofit/>
          </a:bodyPr>
          <a:lstStyle>
            <a:lvl1pPr marL="0" indent="0" algn="l">
              <a:buNone/>
              <a:defRPr sz="6000" b="1">
                <a:gradFill>
                  <a:gsLst>
                    <a:gs pos="0">
                      <a:schemeClr val="accent2"/>
                    </a:gs>
                    <a:gs pos="100000">
                      <a:schemeClr val="accent1"/>
                    </a:gs>
                  </a:gsLst>
                  <a:lin ang="0" scaled="1"/>
                </a:gradFill>
                <a:latin typeface="+mj-ea"/>
                <a:ea typeface="+mj-ea"/>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单击此处编辑</a:t>
            </a:r>
            <a:endParaRPr lang="en-US" altLang="zh-CN" dirty="0"/>
          </a:p>
          <a:p>
            <a:pPr lvl="0"/>
            <a:r>
              <a:rPr lang="zh-CN" altLang="en-US" dirty="0"/>
              <a:t>结语母版标题样式</a:t>
            </a:r>
          </a:p>
        </p:txBody>
      </p:sp>
      <p:sp>
        <p:nvSpPr>
          <p:cNvPr id="5" name="文本占位符 4"/>
          <p:cNvSpPr>
            <a:spLocks noGrp="1"/>
          </p:cNvSpPr>
          <p:nvPr>
            <p:ph type="body" sz="quarter" idx="21" hasCustomPrompt="1"/>
          </p:nvPr>
        </p:nvSpPr>
        <p:spPr>
          <a:xfrm>
            <a:off x="656342" y="4200838"/>
            <a:ext cx="4065361" cy="344710"/>
          </a:xfrm>
          <a:prstGeom prst="rect">
            <a:avLst/>
          </a:prstGeom>
          <a:noFill/>
        </p:spPr>
        <p:txBody>
          <a:bodyPr wrap="square" lIns="0" rtlCol="0" anchor="ctr" anchorCtr="0">
            <a:spAutoFit/>
          </a:bodyPr>
          <a:lstStyle>
            <a:lvl1pPr marL="0" indent="0" algn="dist">
              <a:lnSpc>
                <a:spcPct val="130000"/>
              </a:lnSpc>
              <a:buNone/>
              <a:defRPr lang="zh-CN" altLang="en-US" sz="1400" spc="100" smtClean="0">
                <a:solidFill>
                  <a:schemeClr val="bg1">
                    <a:lumMod val="75000"/>
                  </a:schemeClr>
                </a:solidFill>
                <a:latin typeface="微软雅黑" panose="020B0503020204020204" pitchFamily="34" charset="-122"/>
                <a:ea typeface="微软雅黑" panose="020B0503020204020204" pitchFamily="34" charset="-122"/>
                <a:cs typeface="+mn-ea"/>
              </a:defRPr>
            </a:lvl1pPr>
            <a:lvl2pPr>
              <a:defRPr lang="zh-CN" altLang="en-US" sz="1800" smtClean="0"/>
            </a:lvl2pPr>
            <a:lvl3pPr>
              <a:defRPr lang="zh-CN" altLang="en-US" sz="1800" smtClean="0"/>
            </a:lvl3pPr>
            <a:lvl4pPr>
              <a:defRPr lang="zh-CN" altLang="en-US" smtClean="0"/>
            </a:lvl4pPr>
            <a:lvl5pPr>
              <a:defRPr lang="zh-CN" altLang="en-US"/>
            </a:lvl5pPr>
          </a:lstStyle>
          <a:p>
            <a:pPr marL="0" lvl="0">
              <a:lnSpc>
                <a:spcPct val="130000"/>
              </a:lnSpc>
            </a:pPr>
            <a:r>
              <a:rPr lang="zh-CN" altLang="en-US" dirty="0"/>
              <a:t>请在此处插入副标题</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页_6">
    <p:bg>
      <p:bgPr>
        <a:pattFill prst="wdUpDiag">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9" name="标题 8"/>
          <p:cNvSpPr>
            <a:spLocks noGrp="1"/>
          </p:cNvSpPr>
          <p:nvPr>
            <p:ph type="title" hasCustomPrompt="1"/>
          </p:nvPr>
        </p:nvSpPr>
        <p:spPr>
          <a:xfrm>
            <a:off x="806472" y="346081"/>
            <a:ext cx="3394335" cy="480131"/>
          </a:xfrm>
          <a:prstGeom prst="rect">
            <a:avLst/>
          </a:prstGeom>
          <a:noFill/>
        </p:spPr>
        <p:txBody>
          <a:bodyPr wrap="square" rtlCol="0">
            <a:spAutoFit/>
          </a:bodyPr>
          <a:lstStyle>
            <a:lvl1pPr>
              <a:defRPr lang="zh-CN" altLang="en-US" sz="2800" b="1" spc="200" dirty="0">
                <a:solidFill>
                  <a:schemeClr val="accent1"/>
                </a:solidFill>
                <a:latin typeface="+mj-ea"/>
                <a:ea typeface="+mj-ea"/>
                <a:cs typeface="+mn-cs"/>
              </a:defRPr>
            </a:lvl1pPr>
          </a:lstStyle>
          <a:p>
            <a:pPr marL="0" lvl="0"/>
            <a:r>
              <a:rPr lang="zh-CN" altLang="en-US" dirty="0"/>
              <a:t>单击此处输入标题</a:t>
            </a:r>
          </a:p>
        </p:txBody>
      </p:sp>
      <p:sp>
        <p:nvSpPr>
          <p:cNvPr id="10" name="矩形 9"/>
          <p:cNvSpPr/>
          <p:nvPr userDrawn="1"/>
        </p:nvSpPr>
        <p:spPr>
          <a:xfrm>
            <a:off x="-6351" y="6613113"/>
            <a:ext cx="12198351" cy="257957"/>
          </a:xfrm>
          <a:prstGeom prst="rect">
            <a:avLst/>
          </a:prstGeom>
          <a:pattFill prst="dkUpDiag">
            <a:fgClr>
              <a:schemeClr val="accent1">
                <a:lumMod val="60000"/>
                <a:lumOff val="40000"/>
              </a:schemeClr>
            </a:fgClr>
            <a:bgClr>
              <a:schemeClr val="accent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userDrawn="1"/>
        </p:nvSpPr>
        <p:spPr>
          <a:xfrm>
            <a:off x="443344" y="0"/>
            <a:ext cx="131185" cy="1066800"/>
          </a:xfrm>
          <a:prstGeom prst="rect">
            <a:avLst/>
          </a:prstGeom>
          <a:gradFill>
            <a:gsLst>
              <a:gs pos="19000">
                <a:schemeClr val="accent1">
                  <a:alpha val="0"/>
                </a:schemeClr>
              </a:gs>
              <a:gs pos="100000">
                <a:schemeClr val="accent1"/>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图片占位符 2"/>
          <p:cNvSpPr>
            <a:spLocks noGrp="1"/>
          </p:cNvSpPr>
          <p:nvPr>
            <p:ph type="pic" sz="quarter" idx="10"/>
          </p:nvPr>
        </p:nvSpPr>
        <p:spPr>
          <a:xfrm>
            <a:off x="1801813" y="1884363"/>
            <a:ext cx="1920875" cy="1920875"/>
          </a:xfrm>
          <a:prstGeom prst="ellipse">
            <a:avLst/>
          </a:prstGeom>
          <a:ln w="28575">
            <a:solidFill>
              <a:schemeClr val="bg1"/>
            </a:solidFill>
          </a:ln>
        </p:spPr>
        <p:txBody>
          <a:bodyPr/>
          <a:lstStyle/>
          <a:p>
            <a:endParaRPr lang="zh-CN" altLang="en-US"/>
          </a:p>
        </p:txBody>
      </p:sp>
      <p:sp>
        <p:nvSpPr>
          <p:cNvPr id="11" name="图片占位符 10"/>
          <p:cNvSpPr>
            <a:spLocks noGrp="1"/>
          </p:cNvSpPr>
          <p:nvPr>
            <p:ph type="pic" sz="quarter" idx="11"/>
          </p:nvPr>
        </p:nvSpPr>
        <p:spPr>
          <a:xfrm>
            <a:off x="5003027" y="1884363"/>
            <a:ext cx="1920875" cy="1920875"/>
          </a:xfrm>
          <a:prstGeom prst="ellipse">
            <a:avLst/>
          </a:prstGeom>
          <a:ln w="28575">
            <a:solidFill>
              <a:schemeClr val="bg1"/>
            </a:solidFill>
          </a:ln>
        </p:spPr>
        <p:txBody>
          <a:bodyPr/>
          <a:lstStyle>
            <a:lvl1pPr>
              <a:defRPr lang="zh-CN" altLang="en-US"/>
            </a:lvl1pPr>
          </a:lstStyle>
          <a:p>
            <a:pPr lvl="0"/>
            <a:endParaRPr lang="zh-CN" altLang="en-US"/>
          </a:p>
        </p:txBody>
      </p:sp>
      <p:sp>
        <p:nvSpPr>
          <p:cNvPr id="12" name="图片占位符 11"/>
          <p:cNvSpPr>
            <a:spLocks noGrp="1"/>
          </p:cNvSpPr>
          <p:nvPr>
            <p:ph type="pic" sz="quarter" idx="12"/>
          </p:nvPr>
        </p:nvSpPr>
        <p:spPr>
          <a:xfrm>
            <a:off x="8238929" y="1873395"/>
            <a:ext cx="1920875" cy="1920875"/>
          </a:xfrm>
          <a:prstGeom prst="ellipse">
            <a:avLst/>
          </a:prstGeom>
          <a:ln w="28575">
            <a:solidFill>
              <a:schemeClr val="bg1"/>
            </a:solidFill>
          </a:ln>
        </p:spPr>
        <p:txBody>
          <a:bodyPr/>
          <a:lstStyle>
            <a:lvl1pPr>
              <a:defRPr lang="zh-CN" altLang="en-US" dirty="0"/>
            </a:lvl1pPr>
          </a:lstStyle>
          <a:p>
            <a:pPr lvl="0"/>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内容页_7">
    <p:bg>
      <p:bgPr>
        <a:pattFill prst="wdUpDiag">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9" name="标题 8"/>
          <p:cNvSpPr>
            <a:spLocks noGrp="1"/>
          </p:cNvSpPr>
          <p:nvPr>
            <p:ph type="title" hasCustomPrompt="1"/>
          </p:nvPr>
        </p:nvSpPr>
        <p:spPr>
          <a:xfrm>
            <a:off x="806472" y="346081"/>
            <a:ext cx="3566351" cy="480131"/>
          </a:xfrm>
          <a:prstGeom prst="rect">
            <a:avLst/>
          </a:prstGeom>
          <a:noFill/>
        </p:spPr>
        <p:txBody>
          <a:bodyPr wrap="square" rtlCol="0">
            <a:spAutoFit/>
          </a:bodyPr>
          <a:lstStyle>
            <a:lvl1pPr>
              <a:defRPr lang="zh-CN" altLang="en-US" sz="2800" b="1" spc="200" dirty="0">
                <a:solidFill>
                  <a:schemeClr val="accent1"/>
                </a:solidFill>
                <a:latin typeface="+mj-ea"/>
                <a:ea typeface="+mj-ea"/>
                <a:cs typeface="+mn-cs"/>
              </a:defRPr>
            </a:lvl1pPr>
          </a:lstStyle>
          <a:p>
            <a:pPr marL="0" lvl="0"/>
            <a:r>
              <a:rPr lang="zh-CN" altLang="en-US" dirty="0"/>
              <a:t>单击此处输入标题</a:t>
            </a:r>
          </a:p>
        </p:txBody>
      </p:sp>
      <p:sp>
        <p:nvSpPr>
          <p:cNvPr id="10" name="矩形 9"/>
          <p:cNvSpPr/>
          <p:nvPr userDrawn="1"/>
        </p:nvSpPr>
        <p:spPr>
          <a:xfrm>
            <a:off x="-6351" y="6613113"/>
            <a:ext cx="12198351" cy="257957"/>
          </a:xfrm>
          <a:prstGeom prst="rect">
            <a:avLst/>
          </a:prstGeom>
          <a:pattFill prst="dkUpDiag">
            <a:fgClr>
              <a:schemeClr val="accent1">
                <a:lumMod val="60000"/>
                <a:lumOff val="40000"/>
              </a:schemeClr>
            </a:fgClr>
            <a:bgClr>
              <a:schemeClr val="accent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userDrawn="1"/>
        </p:nvSpPr>
        <p:spPr>
          <a:xfrm>
            <a:off x="443344" y="0"/>
            <a:ext cx="131185" cy="1066800"/>
          </a:xfrm>
          <a:prstGeom prst="rect">
            <a:avLst/>
          </a:prstGeom>
          <a:gradFill>
            <a:gsLst>
              <a:gs pos="19000">
                <a:schemeClr val="accent1">
                  <a:alpha val="0"/>
                </a:schemeClr>
              </a:gs>
              <a:gs pos="100000">
                <a:schemeClr val="accent1"/>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图片占位符 2"/>
          <p:cNvSpPr>
            <a:spLocks noGrp="1"/>
          </p:cNvSpPr>
          <p:nvPr>
            <p:ph type="pic" sz="quarter" idx="10"/>
          </p:nvPr>
        </p:nvSpPr>
        <p:spPr>
          <a:xfrm>
            <a:off x="1203843" y="2077874"/>
            <a:ext cx="2213610" cy="1866053"/>
          </a:xfrm>
          <a:prstGeom prst="rect">
            <a:avLst/>
          </a:prstGeom>
        </p:spPr>
        <p:txBody>
          <a:bodyPr/>
          <a:lstStyle/>
          <a:p>
            <a:endParaRPr lang="zh-CN" altLang="en-US" dirty="0"/>
          </a:p>
        </p:txBody>
      </p:sp>
      <p:sp>
        <p:nvSpPr>
          <p:cNvPr id="11" name="图片占位符 10"/>
          <p:cNvSpPr>
            <a:spLocks noGrp="1"/>
          </p:cNvSpPr>
          <p:nvPr>
            <p:ph type="pic" sz="quarter" idx="11"/>
          </p:nvPr>
        </p:nvSpPr>
        <p:spPr>
          <a:xfrm>
            <a:off x="3768378" y="2077873"/>
            <a:ext cx="2213610" cy="1866053"/>
          </a:xfrm>
          <a:prstGeom prst="rect">
            <a:avLst/>
          </a:prstGeom>
        </p:spPr>
        <p:txBody>
          <a:bodyPr/>
          <a:lstStyle/>
          <a:p>
            <a:endParaRPr lang="zh-CN" altLang="en-US" dirty="0"/>
          </a:p>
        </p:txBody>
      </p:sp>
      <p:sp>
        <p:nvSpPr>
          <p:cNvPr id="12" name="图片占位符 11"/>
          <p:cNvSpPr>
            <a:spLocks noGrp="1"/>
          </p:cNvSpPr>
          <p:nvPr>
            <p:ph type="pic" sz="quarter" idx="12"/>
          </p:nvPr>
        </p:nvSpPr>
        <p:spPr>
          <a:xfrm>
            <a:off x="6332913" y="2068328"/>
            <a:ext cx="2213610" cy="1866053"/>
          </a:xfrm>
          <a:prstGeom prst="rect">
            <a:avLst/>
          </a:prstGeom>
        </p:spPr>
        <p:txBody>
          <a:bodyPr/>
          <a:lstStyle/>
          <a:p>
            <a:endParaRPr lang="zh-CN" altLang="en-US" dirty="0"/>
          </a:p>
        </p:txBody>
      </p:sp>
      <p:sp>
        <p:nvSpPr>
          <p:cNvPr id="13" name="图片占位符 12"/>
          <p:cNvSpPr>
            <a:spLocks noGrp="1"/>
          </p:cNvSpPr>
          <p:nvPr>
            <p:ph type="pic" sz="quarter" idx="13"/>
          </p:nvPr>
        </p:nvSpPr>
        <p:spPr>
          <a:xfrm>
            <a:off x="8897448" y="2077873"/>
            <a:ext cx="2213610" cy="1866053"/>
          </a:xfrm>
          <a:prstGeom prst="rect">
            <a:avLst/>
          </a:prstGeom>
        </p:spPr>
        <p:txBody>
          <a:bodyPr/>
          <a:lstStyle/>
          <a:p>
            <a:endParaRPr lang="zh-CN" alt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内容页_8">
    <p:bg>
      <p:bgPr>
        <a:pattFill prst="wdUpDiag">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9" name="标题 8"/>
          <p:cNvSpPr>
            <a:spLocks noGrp="1"/>
          </p:cNvSpPr>
          <p:nvPr>
            <p:ph type="title" hasCustomPrompt="1"/>
          </p:nvPr>
        </p:nvSpPr>
        <p:spPr>
          <a:xfrm>
            <a:off x="806472" y="346081"/>
            <a:ext cx="3593511" cy="480131"/>
          </a:xfrm>
          <a:prstGeom prst="rect">
            <a:avLst/>
          </a:prstGeom>
          <a:noFill/>
        </p:spPr>
        <p:txBody>
          <a:bodyPr wrap="square" rtlCol="0">
            <a:spAutoFit/>
          </a:bodyPr>
          <a:lstStyle>
            <a:lvl1pPr>
              <a:defRPr lang="zh-CN" altLang="en-US" sz="2800" b="1" spc="200" dirty="0">
                <a:solidFill>
                  <a:schemeClr val="accent1"/>
                </a:solidFill>
                <a:latin typeface="+mj-ea"/>
                <a:ea typeface="+mj-ea"/>
                <a:cs typeface="+mn-cs"/>
              </a:defRPr>
            </a:lvl1pPr>
          </a:lstStyle>
          <a:p>
            <a:pPr marL="0" lvl="0"/>
            <a:r>
              <a:rPr lang="zh-CN" altLang="en-US" dirty="0"/>
              <a:t>单击此处输入标题</a:t>
            </a:r>
          </a:p>
        </p:txBody>
      </p:sp>
      <p:sp>
        <p:nvSpPr>
          <p:cNvPr id="10" name="矩形 9"/>
          <p:cNvSpPr/>
          <p:nvPr userDrawn="1"/>
        </p:nvSpPr>
        <p:spPr>
          <a:xfrm>
            <a:off x="-6351" y="6613113"/>
            <a:ext cx="12198351" cy="257957"/>
          </a:xfrm>
          <a:prstGeom prst="rect">
            <a:avLst/>
          </a:prstGeom>
          <a:pattFill prst="dkUpDiag">
            <a:fgClr>
              <a:schemeClr val="accent1">
                <a:lumMod val="60000"/>
                <a:lumOff val="40000"/>
              </a:schemeClr>
            </a:fgClr>
            <a:bgClr>
              <a:schemeClr val="accent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userDrawn="1"/>
        </p:nvSpPr>
        <p:spPr>
          <a:xfrm>
            <a:off x="443344" y="0"/>
            <a:ext cx="131185" cy="1066800"/>
          </a:xfrm>
          <a:prstGeom prst="rect">
            <a:avLst/>
          </a:prstGeom>
          <a:gradFill>
            <a:gsLst>
              <a:gs pos="19000">
                <a:schemeClr val="accent1">
                  <a:alpha val="0"/>
                </a:schemeClr>
              </a:gs>
              <a:gs pos="100000">
                <a:schemeClr val="accent1"/>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图片占位符 16"/>
          <p:cNvSpPr>
            <a:spLocks noGrp="1"/>
          </p:cNvSpPr>
          <p:nvPr>
            <p:ph type="pic" sz="quarter" idx="10"/>
          </p:nvPr>
        </p:nvSpPr>
        <p:spPr>
          <a:xfrm>
            <a:off x="2152823" y="1803633"/>
            <a:ext cx="3657250" cy="2078440"/>
          </a:xfrm>
          <a:prstGeom prst="rect">
            <a:avLst/>
          </a:prstGeom>
        </p:spPr>
        <p:txBody>
          <a:bodyPr/>
          <a:lstStyle/>
          <a:p>
            <a:endParaRPr lang="zh-CN" altLang="en-US" dirty="0"/>
          </a:p>
        </p:txBody>
      </p:sp>
      <p:sp>
        <p:nvSpPr>
          <p:cNvPr id="18" name="图片占位符 17"/>
          <p:cNvSpPr>
            <a:spLocks noGrp="1"/>
          </p:cNvSpPr>
          <p:nvPr>
            <p:ph type="pic" sz="quarter" idx="11"/>
          </p:nvPr>
        </p:nvSpPr>
        <p:spPr>
          <a:xfrm>
            <a:off x="6414954" y="1803633"/>
            <a:ext cx="3657250" cy="2078440"/>
          </a:xfrm>
          <a:prstGeom prst="rect">
            <a:avLst/>
          </a:prstGeom>
        </p:spPr>
        <p:txBody>
          <a:bodyPr/>
          <a:lstStyle/>
          <a:p>
            <a:endParaRPr lang="zh-CN" alt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内容页_9">
    <p:bg>
      <p:bgPr>
        <a:pattFill prst="wdUpDiag">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9" name="标题 8"/>
          <p:cNvSpPr>
            <a:spLocks noGrp="1"/>
          </p:cNvSpPr>
          <p:nvPr>
            <p:ph type="title" hasCustomPrompt="1"/>
          </p:nvPr>
        </p:nvSpPr>
        <p:spPr>
          <a:xfrm>
            <a:off x="806472" y="346081"/>
            <a:ext cx="3530137" cy="480131"/>
          </a:xfrm>
          <a:prstGeom prst="rect">
            <a:avLst/>
          </a:prstGeom>
          <a:noFill/>
        </p:spPr>
        <p:txBody>
          <a:bodyPr wrap="square" rtlCol="0">
            <a:spAutoFit/>
          </a:bodyPr>
          <a:lstStyle>
            <a:lvl1pPr>
              <a:defRPr lang="zh-CN" altLang="en-US" sz="2800" b="1" spc="200" dirty="0">
                <a:solidFill>
                  <a:schemeClr val="accent1"/>
                </a:solidFill>
                <a:latin typeface="+mj-ea"/>
                <a:ea typeface="+mj-ea"/>
                <a:cs typeface="+mn-cs"/>
              </a:defRPr>
            </a:lvl1pPr>
          </a:lstStyle>
          <a:p>
            <a:pPr marL="0" lvl="0"/>
            <a:r>
              <a:rPr lang="zh-CN" altLang="en-US" dirty="0"/>
              <a:t>单击此处输入标题</a:t>
            </a:r>
          </a:p>
        </p:txBody>
      </p:sp>
      <p:sp>
        <p:nvSpPr>
          <p:cNvPr id="10" name="矩形 9"/>
          <p:cNvSpPr/>
          <p:nvPr userDrawn="1"/>
        </p:nvSpPr>
        <p:spPr>
          <a:xfrm>
            <a:off x="-6351" y="6613113"/>
            <a:ext cx="12198351" cy="257957"/>
          </a:xfrm>
          <a:prstGeom prst="rect">
            <a:avLst/>
          </a:prstGeom>
          <a:pattFill prst="dkUpDiag">
            <a:fgClr>
              <a:schemeClr val="accent1">
                <a:lumMod val="60000"/>
                <a:lumOff val="40000"/>
              </a:schemeClr>
            </a:fgClr>
            <a:bgClr>
              <a:schemeClr val="accent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userDrawn="1"/>
        </p:nvSpPr>
        <p:spPr>
          <a:xfrm>
            <a:off x="443344" y="0"/>
            <a:ext cx="131185" cy="1066800"/>
          </a:xfrm>
          <a:prstGeom prst="rect">
            <a:avLst/>
          </a:prstGeom>
          <a:gradFill>
            <a:gsLst>
              <a:gs pos="19000">
                <a:schemeClr val="accent1">
                  <a:alpha val="0"/>
                </a:schemeClr>
              </a:gs>
              <a:gs pos="100000">
                <a:schemeClr val="accent1"/>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图片占位符 2"/>
          <p:cNvSpPr>
            <a:spLocks noGrp="1"/>
          </p:cNvSpPr>
          <p:nvPr>
            <p:ph type="pic" sz="quarter" idx="10"/>
          </p:nvPr>
        </p:nvSpPr>
        <p:spPr>
          <a:xfrm>
            <a:off x="1441450" y="1449388"/>
            <a:ext cx="9059863" cy="2762250"/>
          </a:xfrm>
          <a:prstGeom prst="rect">
            <a:avLst/>
          </a:prstGeom>
        </p:spPr>
        <p:txBody>
          <a:bodyPr/>
          <a:lstStyle/>
          <a:p>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内容页_10">
    <p:bg>
      <p:bgPr>
        <a:pattFill prst="wdUpDiag">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9" name="标题 8"/>
          <p:cNvSpPr>
            <a:spLocks noGrp="1"/>
          </p:cNvSpPr>
          <p:nvPr>
            <p:ph type="title" hasCustomPrompt="1"/>
          </p:nvPr>
        </p:nvSpPr>
        <p:spPr>
          <a:xfrm>
            <a:off x="806472" y="346081"/>
            <a:ext cx="3466763" cy="480131"/>
          </a:xfrm>
          <a:prstGeom prst="rect">
            <a:avLst/>
          </a:prstGeom>
          <a:noFill/>
        </p:spPr>
        <p:txBody>
          <a:bodyPr wrap="square" rtlCol="0">
            <a:spAutoFit/>
          </a:bodyPr>
          <a:lstStyle>
            <a:lvl1pPr>
              <a:defRPr lang="zh-CN" altLang="en-US" sz="2800" b="1" spc="200" dirty="0">
                <a:solidFill>
                  <a:schemeClr val="accent1"/>
                </a:solidFill>
                <a:latin typeface="+mj-ea"/>
                <a:ea typeface="+mj-ea"/>
                <a:cs typeface="+mn-cs"/>
              </a:defRPr>
            </a:lvl1pPr>
          </a:lstStyle>
          <a:p>
            <a:pPr marL="0" lvl="0"/>
            <a:r>
              <a:rPr lang="zh-CN" altLang="en-US" dirty="0"/>
              <a:t>单击此处输入标题</a:t>
            </a:r>
          </a:p>
        </p:txBody>
      </p:sp>
      <p:sp>
        <p:nvSpPr>
          <p:cNvPr id="10" name="矩形 9"/>
          <p:cNvSpPr/>
          <p:nvPr userDrawn="1"/>
        </p:nvSpPr>
        <p:spPr>
          <a:xfrm>
            <a:off x="-6351" y="6613113"/>
            <a:ext cx="12198351" cy="257957"/>
          </a:xfrm>
          <a:prstGeom prst="rect">
            <a:avLst/>
          </a:prstGeom>
          <a:pattFill prst="dkUpDiag">
            <a:fgClr>
              <a:schemeClr val="accent1">
                <a:lumMod val="60000"/>
                <a:lumOff val="40000"/>
              </a:schemeClr>
            </a:fgClr>
            <a:bgClr>
              <a:schemeClr val="accent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userDrawn="1"/>
        </p:nvSpPr>
        <p:spPr>
          <a:xfrm>
            <a:off x="443344" y="0"/>
            <a:ext cx="131185" cy="1066800"/>
          </a:xfrm>
          <a:prstGeom prst="rect">
            <a:avLst/>
          </a:prstGeom>
          <a:gradFill>
            <a:gsLst>
              <a:gs pos="19000">
                <a:schemeClr val="accent1">
                  <a:alpha val="0"/>
                </a:schemeClr>
              </a:gs>
              <a:gs pos="100000">
                <a:schemeClr val="accent1"/>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图片占位符 3"/>
          <p:cNvSpPr>
            <a:spLocks noGrp="1"/>
          </p:cNvSpPr>
          <p:nvPr>
            <p:ph type="pic" sz="quarter" idx="10"/>
          </p:nvPr>
        </p:nvSpPr>
        <p:spPr>
          <a:xfrm>
            <a:off x="1819275" y="1066800"/>
            <a:ext cx="4010025" cy="5010150"/>
          </a:xfrm>
          <a:prstGeom prst="rect">
            <a:avLst/>
          </a:prstGeom>
        </p:spPr>
        <p:txBody>
          <a:bodyPr/>
          <a:lstStyle/>
          <a:p>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页">
    <p:bg>
      <p:bgPr>
        <a:pattFill prst="wdUpDiag">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5" name="矩形 4"/>
          <p:cNvSpPr/>
          <p:nvPr userDrawn="1"/>
        </p:nvSpPr>
        <p:spPr>
          <a:xfrm rot="6673339">
            <a:off x="6417540" y="1439873"/>
            <a:ext cx="7534971" cy="1379966"/>
          </a:xfrm>
          <a:prstGeom prst="rect">
            <a:avLst/>
          </a:prstGeom>
          <a:gradFill>
            <a:gsLst>
              <a:gs pos="100000">
                <a:schemeClr val="accent2">
                  <a:alpha val="0"/>
                </a:schemeClr>
              </a:gs>
              <a:gs pos="50000">
                <a:schemeClr val="accent1">
                  <a:alpha val="30000"/>
                </a:schemeClr>
              </a:gs>
              <a:gs pos="0">
                <a:schemeClr val="accent2">
                  <a:alpha val="0"/>
                </a:schemeClr>
              </a:gs>
            </a:gsLst>
            <a:lin ang="0" scaled="1"/>
          </a:gra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solidFill>
                  <a:prstClr val="white"/>
                </a:solidFill>
              </a:ln>
              <a:solidFill>
                <a:srgbClr val="82318E"/>
              </a:solidFill>
              <a:effectLst/>
              <a:uLnTx/>
              <a:uFillTx/>
              <a:latin typeface="微软雅黑" panose="020B0503020204020204" pitchFamily="34" charset="-122"/>
              <a:ea typeface="微软雅黑" panose="020B0503020204020204" pitchFamily="34" charset="-122"/>
              <a:cs typeface="+mn-cs"/>
            </a:endParaRPr>
          </a:p>
        </p:txBody>
      </p:sp>
      <p:sp>
        <p:nvSpPr>
          <p:cNvPr id="4" name="矩形 3"/>
          <p:cNvSpPr/>
          <p:nvPr userDrawn="1"/>
        </p:nvSpPr>
        <p:spPr>
          <a:xfrm>
            <a:off x="434109" y="726226"/>
            <a:ext cx="11434618" cy="5683810"/>
          </a:xfrm>
          <a:prstGeom prst="rect">
            <a:avLst/>
          </a:prstGeom>
          <a:solidFill>
            <a:schemeClr val="bg1"/>
          </a:solidFill>
          <a:effectLst>
            <a:outerShdw blurRad="152400" dist="38100" dir="5400000" algn="t" rotWithShape="0">
              <a:schemeClr val="accent1">
                <a:alpha val="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userDrawn="1"/>
        </p:nvSpPr>
        <p:spPr>
          <a:xfrm>
            <a:off x="911225" y="726226"/>
            <a:ext cx="5788146" cy="132343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8000" b="0" i="0" u="none" strike="noStrike" kern="1200" cap="none" spc="0" normalizeH="0" baseline="0" noProof="0" dirty="0">
                <a:ln>
                  <a:noFill/>
                </a:ln>
                <a:gradFill flip="none" rotWithShape="1">
                  <a:gsLst>
                    <a:gs pos="6000">
                      <a:schemeClr val="accent1">
                        <a:alpha val="25000"/>
                      </a:schemeClr>
                    </a:gs>
                    <a:gs pos="75000">
                      <a:schemeClr val="accent1">
                        <a:alpha val="0"/>
                      </a:schemeClr>
                    </a:gs>
                  </a:gsLst>
                  <a:lin ang="5400000" scaled="1"/>
                  <a:tileRect/>
                </a:gradFill>
                <a:effectLst/>
                <a:uLnTx/>
                <a:uFillTx/>
                <a:latin typeface="+mj-ea"/>
                <a:ea typeface="+mj-ea"/>
                <a:cs typeface="Arial" panose="020B0604020202020204" pitchFamily="34" charset="0"/>
              </a:rPr>
              <a:t>CONTENTS</a:t>
            </a:r>
            <a:endParaRPr kumimoji="0" lang="zh-CN" altLang="en-US" sz="8000" b="0" i="0" u="none" strike="noStrike" kern="1200" cap="none" spc="0" normalizeH="0" baseline="0" noProof="0" dirty="0">
              <a:ln>
                <a:noFill/>
              </a:ln>
              <a:gradFill flip="none" rotWithShape="1">
                <a:gsLst>
                  <a:gs pos="6000">
                    <a:schemeClr val="accent1">
                      <a:alpha val="25000"/>
                    </a:schemeClr>
                  </a:gs>
                  <a:gs pos="75000">
                    <a:schemeClr val="accent1">
                      <a:alpha val="0"/>
                    </a:schemeClr>
                  </a:gs>
                </a:gsLst>
                <a:lin ang="5400000" scaled="1"/>
                <a:tileRect/>
              </a:gradFill>
              <a:effectLst/>
              <a:uLnTx/>
              <a:uFillTx/>
              <a:latin typeface="+mj-ea"/>
              <a:ea typeface="+mj-ea"/>
              <a:cs typeface="Arial" panose="020B0604020202020204" pitchFamily="34" charset="0"/>
            </a:endParaRPr>
          </a:p>
        </p:txBody>
      </p:sp>
      <p:sp>
        <p:nvSpPr>
          <p:cNvPr id="3" name="文本框 2"/>
          <p:cNvSpPr txBox="1"/>
          <p:nvPr userDrawn="1"/>
        </p:nvSpPr>
        <p:spPr>
          <a:xfrm>
            <a:off x="911226" y="1294520"/>
            <a:ext cx="2053648" cy="1200329"/>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7200" b="1" i="0" u="none" strike="noStrike" kern="120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目录</a:t>
            </a:r>
          </a:p>
        </p:txBody>
      </p:sp>
      <p:sp>
        <p:nvSpPr>
          <p:cNvPr id="6" name="矩形 5"/>
          <p:cNvSpPr/>
          <p:nvPr userDrawn="1"/>
        </p:nvSpPr>
        <p:spPr>
          <a:xfrm rot="6673339">
            <a:off x="6693883" y="4316425"/>
            <a:ext cx="7534971" cy="1379966"/>
          </a:xfrm>
          <a:prstGeom prst="rect">
            <a:avLst/>
          </a:prstGeom>
          <a:gradFill>
            <a:gsLst>
              <a:gs pos="100000">
                <a:schemeClr val="accent2">
                  <a:alpha val="0"/>
                </a:schemeClr>
              </a:gs>
              <a:gs pos="50000">
                <a:schemeClr val="accent1">
                  <a:alpha val="30000"/>
                </a:schemeClr>
              </a:gs>
              <a:gs pos="0">
                <a:schemeClr val="accent2">
                  <a:alpha val="0"/>
                </a:schemeClr>
              </a:gs>
            </a:gsLst>
            <a:lin ang="0" scaled="1"/>
          </a:gra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solidFill>
                  <a:prstClr val="white"/>
                </a:solidFill>
              </a:ln>
              <a:solidFill>
                <a:srgbClr val="82318E"/>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副标题页">
    <p:bg>
      <p:bgPr>
        <a:solidFill>
          <a:schemeClr val="bg1"/>
        </a:solidFill>
        <a:effectLst/>
      </p:bgPr>
    </p:bg>
    <p:spTree>
      <p:nvGrpSpPr>
        <p:cNvPr id="1" name=""/>
        <p:cNvGrpSpPr/>
        <p:nvPr/>
      </p:nvGrpSpPr>
      <p:grpSpPr>
        <a:xfrm>
          <a:off x="0" y="0"/>
          <a:ext cx="0" cy="0"/>
          <a:chOff x="0" y="0"/>
          <a:chExt cx="0" cy="0"/>
        </a:xfrm>
      </p:grpSpPr>
      <p:sp>
        <p:nvSpPr>
          <p:cNvPr id="5" name="文本占位符 4"/>
          <p:cNvSpPr>
            <a:spLocks noGrp="1"/>
          </p:cNvSpPr>
          <p:nvPr>
            <p:ph type="body" sz="quarter" idx="17" hasCustomPrompt="1"/>
          </p:nvPr>
        </p:nvSpPr>
        <p:spPr>
          <a:xfrm>
            <a:off x="4387879" y="2710016"/>
            <a:ext cx="3102318" cy="592422"/>
          </a:xfrm>
          <a:prstGeom prst="rect">
            <a:avLst/>
          </a:prstGeom>
        </p:spPr>
        <p:txBody>
          <a:bodyPr anchor="ctr">
            <a:noAutofit/>
          </a:bodyPr>
          <a:lstStyle>
            <a:lvl1pPr marL="0" indent="0" algn="ctr">
              <a:buNone/>
              <a:defRPr sz="16600" b="0">
                <a:gradFill>
                  <a:gsLst>
                    <a:gs pos="0">
                      <a:schemeClr val="bg1"/>
                    </a:gs>
                    <a:gs pos="95000">
                      <a:schemeClr val="accent2">
                        <a:alpha val="0"/>
                      </a:schemeClr>
                    </a:gs>
                  </a:gsLst>
                  <a:lin ang="5400000" scaled="1"/>
                </a:gradFill>
                <a:latin typeface="微软雅黑" panose="020B0503020204020204" pitchFamily="34" charset="-122"/>
                <a:ea typeface="微软雅黑" panose="020B0503020204020204" pitchFamily="34" charset="-122"/>
                <a:cs typeface="微软雅黑" panose="020B0503020204020204" pitchFamily="34" charset="-122"/>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dirty="0"/>
              <a:t>01</a:t>
            </a:r>
          </a:p>
        </p:txBody>
      </p:sp>
      <p:sp>
        <p:nvSpPr>
          <p:cNvPr id="6" name="文本占位符 5"/>
          <p:cNvSpPr>
            <a:spLocks noGrp="1"/>
          </p:cNvSpPr>
          <p:nvPr>
            <p:ph type="body" sz="quarter" idx="21" hasCustomPrompt="1"/>
          </p:nvPr>
        </p:nvSpPr>
        <p:spPr>
          <a:xfrm>
            <a:off x="3902971" y="3152879"/>
            <a:ext cx="4072135" cy="670120"/>
          </a:xfrm>
          <a:prstGeom prst="rect">
            <a:avLst/>
          </a:prstGeom>
          <a:noFill/>
        </p:spPr>
        <p:txBody>
          <a:bodyPr wrap="square" lIns="0" tIns="0" rIns="0" bIns="0" rtlCol="0" anchor="ctr" anchorCtr="0">
            <a:spAutoFit/>
          </a:bodyPr>
          <a:lstStyle>
            <a:lvl1pPr marL="0" indent="0" algn="ctr">
              <a:lnSpc>
                <a:spcPct val="130000"/>
              </a:lnSpc>
              <a:buNone/>
              <a:defRPr lang="zh-CN" altLang="en-US" sz="3600" spc="100" smtClean="0">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1pPr>
            <a:lvl2pPr>
              <a:defRPr lang="zh-CN" altLang="en-US" sz="1800" smtClean="0"/>
            </a:lvl2pPr>
            <a:lvl3pPr>
              <a:defRPr lang="zh-CN" altLang="en-US" sz="1800" smtClean="0"/>
            </a:lvl3pPr>
            <a:lvl4pPr>
              <a:defRPr lang="zh-CN" altLang="en-US" smtClean="0"/>
            </a:lvl4pPr>
            <a:lvl5pPr>
              <a:defRPr lang="zh-CN" altLang="en-US"/>
            </a:lvl5pPr>
          </a:lstStyle>
          <a:p>
            <a:pPr marL="0" lvl="0">
              <a:lnSpc>
                <a:spcPct val="130000"/>
              </a:lnSpc>
            </a:pPr>
            <a:r>
              <a:rPr lang="zh-CN" altLang="en-US" dirty="0"/>
              <a:t>请输入你的标题</a:t>
            </a:r>
          </a:p>
        </p:txBody>
      </p:sp>
      <p:sp>
        <p:nvSpPr>
          <p:cNvPr id="9" name="文本占位符 8"/>
          <p:cNvSpPr>
            <a:spLocks noGrp="1"/>
          </p:cNvSpPr>
          <p:nvPr>
            <p:ph type="body" sz="quarter" idx="12" hasCustomPrompt="1"/>
          </p:nvPr>
        </p:nvSpPr>
        <p:spPr>
          <a:xfrm>
            <a:off x="3902971" y="3860253"/>
            <a:ext cx="4072135" cy="316305"/>
          </a:xfrm>
          <a:prstGeom prst="rect">
            <a:avLst/>
          </a:prstGeom>
          <a:noFill/>
        </p:spPr>
        <p:txBody>
          <a:bodyPr wrap="square" rtlCol="0">
            <a:spAutoFit/>
          </a:bodyPr>
          <a:lstStyle>
            <a:lvl1pPr marL="0" indent="0" algn="ctr" defTabSz="914400">
              <a:buNone/>
              <a:defRPr lang="zh-CN" altLang="en-US" sz="1600" b="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lvl="0" defTabSz="914400"/>
            <a:r>
              <a:rPr lang="en-US" altLang="zh-CN" dirty="0"/>
              <a:t>Please Enter Your Title Here</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内容页">
    <p:bg>
      <p:bgPr>
        <a:pattFill prst="wdUpDiag">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9" name="标题 8"/>
          <p:cNvSpPr>
            <a:spLocks noGrp="1"/>
          </p:cNvSpPr>
          <p:nvPr>
            <p:ph type="title" hasCustomPrompt="1"/>
          </p:nvPr>
        </p:nvSpPr>
        <p:spPr>
          <a:xfrm>
            <a:off x="806472" y="346081"/>
            <a:ext cx="3566351" cy="480131"/>
          </a:xfrm>
          <a:prstGeom prst="rect">
            <a:avLst/>
          </a:prstGeom>
          <a:noFill/>
        </p:spPr>
        <p:txBody>
          <a:bodyPr wrap="square" rtlCol="0">
            <a:spAutoFit/>
          </a:bodyPr>
          <a:lstStyle>
            <a:lvl1pPr>
              <a:defRPr lang="zh-CN" altLang="en-US" sz="2800" b="1" spc="200" dirty="0">
                <a:solidFill>
                  <a:schemeClr val="accent1"/>
                </a:solidFill>
                <a:latin typeface="+mj-ea"/>
                <a:ea typeface="+mj-ea"/>
                <a:cs typeface="+mn-cs"/>
              </a:defRPr>
            </a:lvl1pPr>
          </a:lstStyle>
          <a:p>
            <a:pPr marL="0" lvl="0"/>
            <a:r>
              <a:rPr lang="zh-CN" altLang="en-US" dirty="0"/>
              <a:t>单击此处输入标题</a:t>
            </a:r>
          </a:p>
        </p:txBody>
      </p:sp>
      <p:sp>
        <p:nvSpPr>
          <p:cNvPr id="10" name="矩形 9"/>
          <p:cNvSpPr/>
          <p:nvPr userDrawn="1"/>
        </p:nvSpPr>
        <p:spPr>
          <a:xfrm>
            <a:off x="-6351" y="6613113"/>
            <a:ext cx="12198351" cy="257957"/>
          </a:xfrm>
          <a:prstGeom prst="rect">
            <a:avLst/>
          </a:prstGeom>
          <a:pattFill prst="dkUpDiag">
            <a:fgClr>
              <a:schemeClr val="accent1">
                <a:lumMod val="60000"/>
                <a:lumOff val="40000"/>
              </a:schemeClr>
            </a:fgClr>
            <a:bgClr>
              <a:schemeClr val="accent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userDrawn="1"/>
        </p:nvSpPr>
        <p:spPr>
          <a:xfrm>
            <a:off x="443344" y="0"/>
            <a:ext cx="131185" cy="1066800"/>
          </a:xfrm>
          <a:prstGeom prst="rect">
            <a:avLst/>
          </a:prstGeom>
          <a:gradFill>
            <a:gsLst>
              <a:gs pos="19000">
                <a:schemeClr val="accent1">
                  <a:alpha val="0"/>
                </a:schemeClr>
              </a:gs>
              <a:gs pos="100000">
                <a:schemeClr val="accent1"/>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内容页_1">
    <p:bg>
      <p:bgPr>
        <a:pattFill prst="wdUpDiag">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9" name="标题 8"/>
          <p:cNvSpPr>
            <a:spLocks noGrp="1"/>
          </p:cNvSpPr>
          <p:nvPr>
            <p:ph type="title" hasCustomPrompt="1"/>
          </p:nvPr>
        </p:nvSpPr>
        <p:spPr>
          <a:xfrm>
            <a:off x="806472" y="346081"/>
            <a:ext cx="3530137" cy="480131"/>
          </a:xfrm>
          <a:prstGeom prst="rect">
            <a:avLst/>
          </a:prstGeom>
          <a:noFill/>
        </p:spPr>
        <p:txBody>
          <a:bodyPr wrap="square" rtlCol="0">
            <a:spAutoFit/>
          </a:bodyPr>
          <a:lstStyle>
            <a:lvl1pPr>
              <a:defRPr lang="zh-CN" altLang="en-US" sz="2800" b="1" spc="200" dirty="0">
                <a:solidFill>
                  <a:schemeClr val="accent1"/>
                </a:solidFill>
                <a:latin typeface="+mj-ea"/>
                <a:ea typeface="+mj-ea"/>
                <a:cs typeface="+mn-cs"/>
              </a:defRPr>
            </a:lvl1pPr>
          </a:lstStyle>
          <a:p>
            <a:pPr marL="0" lvl="0"/>
            <a:r>
              <a:rPr lang="zh-CN" altLang="en-US" dirty="0"/>
              <a:t>单击此处输入标题</a:t>
            </a:r>
          </a:p>
        </p:txBody>
      </p:sp>
      <p:sp>
        <p:nvSpPr>
          <p:cNvPr id="10" name="矩形 9"/>
          <p:cNvSpPr/>
          <p:nvPr userDrawn="1"/>
        </p:nvSpPr>
        <p:spPr>
          <a:xfrm>
            <a:off x="-6351" y="6613113"/>
            <a:ext cx="12198351" cy="257957"/>
          </a:xfrm>
          <a:prstGeom prst="rect">
            <a:avLst/>
          </a:prstGeom>
          <a:pattFill prst="dkUpDiag">
            <a:fgClr>
              <a:schemeClr val="accent1">
                <a:lumMod val="60000"/>
                <a:lumOff val="40000"/>
              </a:schemeClr>
            </a:fgClr>
            <a:bgClr>
              <a:schemeClr val="accent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图片占位符 2"/>
          <p:cNvSpPr>
            <a:spLocks noGrp="1"/>
          </p:cNvSpPr>
          <p:nvPr>
            <p:ph type="pic" sz="quarter" idx="10"/>
          </p:nvPr>
        </p:nvSpPr>
        <p:spPr>
          <a:xfrm>
            <a:off x="1016000" y="1066800"/>
            <a:ext cx="2419350" cy="1482725"/>
          </a:xfrm>
          <a:prstGeom prst="rect">
            <a:avLst/>
          </a:prstGeom>
        </p:spPr>
        <p:txBody>
          <a:bodyPr/>
          <a:lstStyle/>
          <a:p>
            <a:endParaRPr lang="zh-CN" altLang="en-US"/>
          </a:p>
        </p:txBody>
      </p:sp>
      <p:sp>
        <p:nvSpPr>
          <p:cNvPr id="14" name="图片占位符 13"/>
          <p:cNvSpPr>
            <a:spLocks noGrp="1"/>
          </p:cNvSpPr>
          <p:nvPr>
            <p:ph type="pic" sz="quarter" idx="11"/>
          </p:nvPr>
        </p:nvSpPr>
        <p:spPr>
          <a:xfrm>
            <a:off x="1033211" y="3671301"/>
            <a:ext cx="2419350" cy="1482725"/>
          </a:xfrm>
          <a:prstGeom prst="rect">
            <a:avLst/>
          </a:prstGeom>
        </p:spPr>
        <p:txBody>
          <a:bodyPr/>
          <a:lstStyle/>
          <a:p>
            <a:endParaRPr lang="zh-CN" altLang="en-US"/>
          </a:p>
        </p:txBody>
      </p:sp>
      <p:sp>
        <p:nvSpPr>
          <p:cNvPr id="16" name="图片占位符 15"/>
          <p:cNvSpPr>
            <a:spLocks noGrp="1"/>
          </p:cNvSpPr>
          <p:nvPr>
            <p:ph type="pic" sz="quarter" idx="12"/>
          </p:nvPr>
        </p:nvSpPr>
        <p:spPr>
          <a:xfrm>
            <a:off x="4810610" y="3650546"/>
            <a:ext cx="2419350" cy="1482724"/>
          </a:xfrm>
          <a:prstGeom prst="rect">
            <a:avLst/>
          </a:prstGeom>
        </p:spPr>
        <p:txBody>
          <a:bodyPr/>
          <a:lstStyle/>
          <a:p>
            <a:endParaRPr lang="zh-CN" altLang="en-US"/>
          </a:p>
        </p:txBody>
      </p:sp>
      <p:sp>
        <p:nvSpPr>
          <p:cNvPr id="17" name="图片占位符 16"/>
          <p:cNvSpPr>
            <a:spLocks noGrp="1"/>
          </p:cNvSpPr>
          <p:nvPr>
            <p:ph type="pic" sz="quarter" idx="13"/>
          </p:nvPr>
        </p:nvSpPr>
        <p:spPr>
          <a:xfrm>
            <a:off x="8650983" y="3671301"/>
            <a:ext cx="2419350" cy="1442716"/>
          </a:xfrm>
          <a:prstGeom prst="rect">
            <a:avLst/>
          </a:prstGeom>
        </p:spPr>
        <p:txBody>
          <a:bodyPr/>
          <a:lstStyle/>
          <a:p>
            <a:endParaRPr lang="zh-CN" altLang="en-US"/>
          </a:p>
        </p:txBody>
      </p:sp>
      <p:sp>
        <p:nvSpPr>
          <p:cNvPr id="18" name="图片占位符 17"/>
          <p:cNvSpPr>
            <a:spLocks noGrp="1"/>
          </p:cNvSpPr>
          <p:nvPr>
            <p:ph type="pic" sz="quarter" idx="14"/>
          </p:nvPr>
        </p:nvSpPr>
        <p:spPr>
          <a:xfrm>
            <a:off x="8639524" y="1026790"/>
            <a:ext cx="2419350" cy="1482725"/>
          </a:xfrm>
          <a:prstGeom prst="rect">
            <a:avLst/>
          </a:prstGeom>
        </p:spPr>
        <p:txBody>
          <a:bodyPr/>
          <a:lstStyle/>
          <a:p>
            <a:endParaRPr lang="zh-CN" altLang="en-US"/>
          </a:p>
        </p:txBody>
      </p:sp>
      <p:sp>
        <p:nvSpPr>
          <p:cNvPr id="19" name="图片占位符 18"/>
          <p:cNvSpPr>
            <a:spLocks noGrp="1"/>
          </p:cNvSpPr>
          <p:nvPr>
            <p:ph type="pic" sz="quarter" idx="15"/>
          </p:nvPr>
        </p:nvSpPr>
        <p:spPr>
          <a:xfrm>
            <a:off x="4781940" y="1026790"/>
            <a:ext cx="2419350" cy="1482725"/>
          </a:xfrm>
          <a:prstGeom prst="rect">
            <a:avLst/>
          </a:prstGeom>
        </p:spPr>
        <p:txBody>
          <a:bodyPr/>
          <a:lstStyle/>
          <a:p>
            <a:endParaRPr lang="zh-CN" altLang="en-US"/>
          </a:p>
        </p:txBody>
      </p:sp>
      <p:sp>
        <p:nvSpPr>
          <p:cNvPr id="20" name="矩形 19"/>
          <p:cNvSpPr/>
          <p:nvPr userDrawn="1"/>
        </p:nvSpPr>
        <p:spPr>
          <a:xfrm>
            <a:off x="443344" y="0"/>
            <a:ext cx="131185" cy="1066800"/>
          </a:xfrm>
          <a:prstGeom prst="rect">
            <a:avLst/>
          </a:prstGeom>
          <a:gradFill>
            <a:gsLst>
              <a:gs pos="19000">
                <a:schemeClr val="accent1">
                  <a:alpha val="0"/>
                </a:schemeClr>
              </a:gs>
              <a:gs pos="100000">
                <a:schemeClr val="accent1"/>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内容页_2">
    <p:bg>
      <p:bgPr>
        <a:pattFill prst="wdUpDiag">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22" name="矩形 21"/>
          <p:cNvSpPr/>
          <p:nvPr userDrawn="1"/>
        </p:nvSpPr>
        <p:spPr>
          <a:xfrm>
            <a:off x="-6351" y="6613113"/>
            <a:ext cx="12198351" cy="257957"/>
          </a:xfrm>
          <a:prstGeom prst="rect">
            <a:avLst/>
          </a:prstGeom>
          <a:pattFill prst="dkUpDiag">
            <a:fgClr>
              <a:schemeClr val="accent1">
                <a:lumMod val="60000"/>
                <a:lumOff val="40000"/>
              </a:schemeClr>
            </a:fgClr>
            <a:bgClr>
              <a:schemeClr val="accent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userDrawn="1"/>
        </p:nvSpPr>
        <p:spPr>
          <a:xfrm rot="7327380">
            <a:off x="379770" y="1800090"/>
            <a:ext cx="11432459" cy="3825975"/>
          </a:xfrm>
          <a:prstGeom prst="rect">
            <a:avLst/>
          </a:prstGeom>
          <a:gradFill>
            <a:gsLst>
              <a:gs pos="100000">
                <a:schemeClr val="accent2">
                  <a:alpha val="0"/>
                </a:schemeClr>
              </a:gs>
              <a:gs pos="50000">
                <a:schemeClr val="accent1">
                  <a:alpha val="30000"/>
                </a:schemeClr>
              </a:gs>
              <a:gs pos="0">
                <a:schemeClr val="accent2">
                  <a:alpha val="0"/>
                </a:schemeClr>
              </a:gs>
            </a:gsLst>
            <a:lin ang="0" scaled="1"/>
          </a:gra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solidFill>
                  <a:prstClr val="white"/>
                </a:solidFill>
              </a:ln>
              <a:solidFill>
                <a:srgbClr val="82318E"/>
              </a:solidFill>
              <a:effectLst/>
              <a:uLnTx/>
              <a:uFillTx/>
              <a:latin typeface="微软雅黑" panose="020B0503020204020204" pitchFamily="34" charset="-122"/>
              <a:ea typeface="微软雅黑" panose="020B0503020204020204" pitchFamily="34" charset="-122"/>
              <a:cs typeface="+mn-cs"/>
            </a:endParaRPr>
          </a:p>
        </p:txBody>
      </p:sp>
      <p:pic>
        <p:nvPicPr>
          <p:cNvPr id="13" name="图片 12"/>
          <p:cNvPicPr>
            <a:picLocks noChangeAspect="1"/>
          </p:cNvPicPr>
          <p:nvPr userDrawn="1"/>
        </p:nvPicPr>
        <p:blipFill>
          <a:blip r:embed="rId2" cstate="screen"/>
          <a:stretch>
            <a:fillRect/>
          </a:stretch>
        </p:blipFill>
        <p:spPr>
          <a:xfrm>
            <a:off x="4571993" y="1072618"/>
            <a:ext cx="3181569" cy="6620739"/>
          </a:xfrm>
          <a:prstGeom prst="rect">
            <a:avLst/>
          </a:prstGeom>
          <a:effectLst>
            <a:outerShdw blurRad="254000" sx="102000" sy="102000" algn="ctr" rotWithShape="0">
              <a:prstClr val="black">
                <a:alpha val="20000"/>
              </a:prstClr>
            </a:outerShdw>
          </a:effectLst>
        </p:spPr>
      </p:pic>
      <p:sp>
        <p:nvSpPr>
          <p:cNvPr id="15" name="图片占位符 14"/>
          <p:cNvSpPr>
            <a:spLocks noGrp="1"/>
          </p:cNvSpPr>
          <p:nvPr>
            <p:ph type="pic" sz="quarter" idx="10"/>
          </p:nvPr>
        </p:nvSpPr>
        <p:spPr>
          <a:xfrm>
            <a:off x="4767299" y="1263706"/>
            <a:ext cx="2793640" cy="6233371"/>
          </a:xfrm>
          <a:custGeom>
            <a:avLst/>
            <a:gdLst>
              <a:gd name="connsiteX0" fmla="*/ 250329 w 2243289"/>
              <a:gd name="connsiteY0" fmla="*/ 0 h 5000626"/>
              <a:gd name="connsiteX1" fmla="*/ 483466 w 2243289"/>
              <a:gd name="connsiteY1" fmla="*/ 0 h 5000626"/>
              <a:gd name="connsiteX2" fmla="*/ 503524 w 2243289"/>
              <a:gd name="connsiteY2" fmla="*/ 8308 h 5000626"/>
              <a:gd name="connsiteX3" fmla="*/ 510641 w 2243289"/>
              <a:gd name="connsiteY3" fmla="*/ 25490 h 5000626"/>
              <a:gd name="connsiteX4" fmla="*/ 510641 w 2243289"/>
              <a:gd name="connsiteY4" fmla="*/ 74706 h 5000626"/>
              <a:gd name="connsiteX5" fmla="*/ 623355 w 2243289"/>
              <a:gd name="connsiteY5" fmla="*/ 187420 h 5000626"/>
              <a:gd name="connsiteX6" fmla="*/ 1626651 w 2243289"/>
              <a:gd name="connsiteY6" fmla="*/ 187420 h 5000626"/>
              <a:gd name="connsiteX7" fmla="*/ 1739365 w 2243289"/>
              <a:gd name="connsiteY7" fmla="*/ 74706 h 5000626"/>
              <a:gd name="connsiteX8" fmla="*/ 1739365 w 2243289"/>
              <a:gd name="connsiteY8" fmla="*/ 59529 h 5000626"/>
              <a:gd name="connsiteX9" fmla="*/ 1740029 w 2243289"/>
              <a:gd name="connsiteY9" fmla="*/ 59529 h 5000626"/>
              <a:gd name="connsiteX10" fmla="*/ 1740029 w 2243289"/>
              <a:gd name="connsiteY10" fmla="*/ 28373 h 5000626"/>
              <a:gd name="connsiteX11" fmla="*/ 1748340 w 2243289"/>
              <a:gd name="connsiteY11" fmla="*/ 8308 h 5000626"/>
              <a:gd name="connsiteX12" fmla="*/ 1768398 w 2243289"/>
              <a:gd name="connsiteY12" fmla="*/ 0 h 5000626"/>
              <a:gd name="connsiteX13" fmla="*/ 1992960 w 2243289"/>
              <a:gd name="connsiteY13" fmla="*/ 0 h 5000626"/>
              <a:gd name="connsiteX14" fmla="*/ 2243289 w 2243289"/>
              <a:gd name="connsiteY14" fmla="*/ 250329 h 5000626"/>
              <a:gd name="connsiteX15" fmla="*/ 2243289 w 2243289"/>
              <a:gd name="connsiteY15" fmla="*/ 4750297 h 5000626"/>
              <a:gd name="connsiteX16" fmla="*/ 1992960 w 2243289"/>
              <a:gd name="connsiteY16" fmla="*/ 5000626 h 5000626"/>
              <a:gd name="connsiteX17" fmla="*/ 250329 w 2243289"/>
              <a:gd name="connsiteY17" fmla="*/ 5000626 h 5000626"/>
              <a:gd name="connsiteX18" fmla="*/ 0 w 2243289"/>
              <a:gd name="connsiteY18" fmla="*/ 4750297 h 5000626"/>
              <a:gd name="connsiteX19" fmla="*/ 0 w 2243289"/>
              <a:gd name="connsiteY19" fmla="*/ 250329 h 5000626"/>
              <a:gd name="connsiteX20" fmla="*/ 250329 w 2243289"/>
              <a:gd name="connsiteY20" fmla="*/ 0 h 5000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43289" h="5000626">
                <a:moveTo>
                  <a:pt x="250329" y="0"/>
                </a:moveTo>
                <a:lnTo>
                  <a:pt x="483466" y="0"/>
                </a:lnTo>
                <a:lnTo>
                  <a:pt x="503524" y="8308"/>
                </a:lnTo>
                <a:lnTo>
                  <a:pt x="510641" y="25490"/>
                </a:lnTo>
                <a:lnTo>
                  <a:pt x="510641" y="74706"/>
                </a:lnTo>
                <a:cubicBezTo>
                  <a:pt x="510641" y="136956"/>
                  <a:pt x="561105" y="187420"/>
                  <a:pt x="623355" y="187420"/>
                </a:cubicBezTo>
                <a:lnTo>
                  <a:pt x="1626651" y="187420"/>
                </a:lnTo>
                <a:cubicBezTo>
                  <a:pt x="1688901" y="187420"/>
                  <a:pt x="1739365" y="136956"/>
                  <a:pt x="1739365" y="74706"/>
                </a:cubicBezTo>
                <a:lnTo>
                  <a:pt x="1739365" y="59529"/>
                </a:lnTo>
                <a:lnTo>
                  <a:pt x="1740029" y="59529"/>
                </a:lnTo>
                <a:lnTo>
                  <a:pt x="1740029" y="28373"/>
                </a:lnTo>
                <a:cubicBezTo>
                  <a:pt x="1740029" y="20537"/>
                  <a:pt x="1743205" y="13443"/>
                  <a:pt x="1748340" y="8308"/>
                </a:cubicBezTo>
                <a:lnTo>
                  <a:pt x="1768398" y="0"/>
                </a:lnTo>
                <a:lnTo>
                  <a:pt x="1992960" y="0"/>
                </a:lnTo>
                <a:cubicBezTo>
                  <a:pt x="2131213" y="0"/>
                  <a:pt x="2243289" y="112076"/>
                  <a:pt x="2243289" y="250329"/>
                </a:cubicBezTo>
                <a:lnTo>
                  <a:pt x="2243289" y="4750297"/>
                </a:lnTo>
                <a:cubicBezTo>
                  <a:pt x="2243289" y="4888550"/>
                  <a:pt x="2131213" y="5000626"/>
                  <a:pt x="1992960" y="5000626"/>
                </a:cubicBezTo>
                <a:lnTo>
                  <a:pt x="250329" y="5000626"/>
                </a:lnTo>
                <a:cubicBezTo>
                  <a:pt x="112076" y="5000626"/>
                  <a:pt x="0" y="4888550"/>
                  <a:pt x="0" y="4750297"/>
                </a:cubicBezTo>
                <a:lnTo>
                  <a:pt x="0" y="250329"/>
                </a:lnTo>
                <a:cubicBezTo>
                  <a:pt x="0" y="112076"/>
                  <a:pt x="112076" y="0"/>
                  <a:pt x="250329" y="0"/>
                </a:cubicBezTo>
                <a:close/>
              </a:path>
            </a:pathLst>
          </a:custGeom>
          <a:solidFill>
            <a:schemeClr val="accent5"/>
          </a:solidFill>
        </p:spPr>
        <p:txBody>
          <a:bodyPr wrap="square">
            <a:noAutofit/>
          </a:bodyPr>
          <a:lstStyle/>
          <a:p>
            <a:endParaRPr lang="zh-CN" altLang="en-US"/>
          </a:p>
        </p:txBody>
      </p:sp>
      <p:sp>
        <p:nvSpPr>
          <p:cNvPr id="19" name="标题 18"/>
          <p:cNvSpPr>
            <a:spLocks noGrp="1"/>
          </p:cNvSpPr>
          <p:nvPr>
            <p:ph type="title" hasCustomPrompt="1"/>
          </p:nvPr>
        </p:nvSpPr>
        <p:spPr>
          <a:xfrm>
            <a:off x="806473" y="346081"/>
            <a:ext cx="3765520" cy="480131"/>
          </a:xfrm>
          <a:prstGeom prst="rect">
            <a:avLst/>
          </a:prstGeom>
          <a:noFill/>
        </p:spPr>
        <p:txBody>
          <a:bodyPr wrap="square" rtlCol="0">
            <a:spAutoFit/>
          </a:bodyPr>
          <a:lstStyle>
            <a:lvl1pPr>
              <a:defRPr lang="zh-CN" altLang="en-US" sz="2800" b="0" spc="200" dirty="0">
                <a:solidFill>
                  <a:schemeClr val="accent1"/>
                </a:solidFill>
                <a:latin typeface="+mj-ea"/>
                <a:ea typeface="+mj-ea"/>
                <a:cs typeface="+mn-cs"/>
              </a:defRPr>
            </a:lvl1pPr>
          </a:lstStyle>
          <a:p>
            <a:pPr marL="0" lvl="0"/>
            <a:r>
              <a:rPr lang="zh-CN" altLang="en-US" dirty="0"/>
              <a:t>单击此处输入标题</a:t>
            </a:r>
          </a:p>
        </p:txBody>
      </p:sp>
      <p:sp>
        <p:nvSpPr>
          <p:cNvPr id="20" name="矩形 19"/>
          <p:cNvSpPr/>
          <p:nvPr userDrawn="1"/>
        </p:nvSpPr>
        <p:spPr>
          <a:xfrm>
            <a:off x="443344" y="0"/>
            <a:ext cx="131185" cy="1066800"/>
          </a:xfrm>
          <a:prstGeom prst="rect">
            <a:avLst/>
          </a:prstGeom>
          <a:gradFill>
            <a:gsLst>
              <a:gs pos="19000">
                <a:schemeClr val="accent1">
                  <a:alpha val="0"/>
                </a:schemeClr>
              </a:gs>
              <a:gs pos="100000">
                <a:schemeClr val="accent1"/>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内容页_3">
    <p:bg>
      <p:bgPr>
        <a:pattFill prst="wdUpDiag">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9" name="标题 8"/>
          <p:cNvSpPr>
            <a:spLocks noGrp="1"/>
          </p:cNvSpPr>
          <p:nvPr>
            <p:ph type="title" hasCustomPrompt="1"/>
          </p:nvPr>
        </p:nvSpPr>
        <p:spPr>
          <a:xfrm>
            <a:off x="806472" y="346081"/>
            <a:ext cx="3593511" cy="480131"/>
          </a:xfrm>
          <a:prstGeom prst="rect">
            <a:avLst/>
          </a:prstGeom>
          <a:noFill/>
        </p:spPr>
        <p:txBody>
          <a:bodyPr wrap="square" rtlCol="0">
            <a:spAutoFit/>
          </a:bodyPr>
          <a:lstStyle>
            <a:lvl1pPr>
              <a:defRPr lang="zh-CN" altLang="en-US" sz="2800" b="1" spc="200" dirty="0">
                <a:solidFill>
                  <a:schemeClr val="accent1"/>
                </a:solidFill>
                <a:latin typeface="+mj-ea"/>
                <a:ea typeface="+mj-ea"/>
                <a:cs typeface="+mn-cs"/>
              </a:defRPr>
            </a:lvl1pPr>
          </a:lstStyle>
          <a:p>
            <a:pPr marL="0" lvl="0"/>
            <a:r>
              <a:rPr lang="zh-CN" altLang="en-US" dirty="0"/>
              <a:t>单击此处输入标题</a:t>
            </a:r>
          </a:p>
        </p:txBody>
      </p:sp>
      <p:sp>
        <p:nvSpPr>
          <p:cNvPr id="10" name="矩形 9"/>
          <p:cNvSpPr/>
          <p:nvPr userDrawn="1"/>
        </p:nvSpPr>
        <p:spPr>
          <a:xfrm>
            <a:off x="-6351" y="6613113"/>
            <a:ext cx="12198351" cy="257957"/>
          </a:xfrm>
          <a:prstGeom prst="rect">
            <a:avLst/>
          </a:prstGeom>
          <a:pattFill prst="dkUpDiag">
            <a:fgClr>
              <a:schemeClr val="accent1">
                <a:lumMod val="60000"/>
                <a:lumOff val="40000"/>
              </a:schemeClr>
            </a:fgClr>
            <a:bgClr>
              <a:schemeClr val="accent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userDrawn="1"/>
        </p:nvSpPr>
        <p:spPr>
          <a:xfrm>
            <a:off x="443344" y="0"/>
            <a:ext cx="131185" cy="1066800"/>
          </a:xfrm>
          <a:prstGeom prst="rect">
            <a:avLst/>
          </a:prstGeom>
          <a:gradFill>
            <a:gsLst>
              <a:gs pos="19000">
                <a:schemeClr val="accent1">
                  <a:alpha val="0"/>
                </a:schemeClr>
              </a:gs>
              <a:gs pos="100000">
                <a:schemeClr val="accent1"/>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媒体占位符 2"/>
          <p:cNvSpPr>
            <a:spLocks noGrp="1"/>
          </p:cNvSpPr>
          <p:nvPr>
            <p:ph type="media" sz="quarter" idx="10"/>
          </p:nvPr>
        </p:nvSpPr>
        <p:spPr>
          <a:xfrm>
            <a:off x="1671638" y="1395413"/>
            <a:ext cx="8359775" cy="4248150"/>
          </a:xfrm>
          <a:prstGeom prst="rect">
            <a:avLst/>
          </a:prstGeom>
        </p:spPr>
        <p:txBody>
          <a:bodyPr/>
          <a:lstStyle/>
          <a:p>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内容页_4">
    <p:bg>
      <p:bgPr>
        <a:pattFill prst="wdUpDiag">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9" name="标题 8"/>
          <p:cNvSpPr>
            <a:spLocks noGrp="1"/>
          </p:cNvSpPr>
          <p:nvPr>
            <p:ph type="title" hasCustomPrompt="1"/>
          </p:nvPr>
        </p:nvSpPr>
        <p:spPr>
          <a:xfrm>
            <a:off x="806472" y="346081"/>
            <a:ext cx="3581377" cy="480131"/>
          </a:xfrm>
          <a:prstGeom prst="rect">
            <a:avLst/>
          </a:prstGeom>
          <a:noFill/>
        </p:spPr>
        <p:txBody>
          <a:bodyPr wrap="square" rtlCol="0">
            <a:spAutoFit/>
          </a:bodyPr>
          <a:lstStyle>
            <a:lvl1pPr>
              <a:defRPr lang="zh-CN" altLang="en-US" sz="2800" b="1" spc="200" dirty="0">
                <a:solidFill>
                  <a:schemeClr val="accent1"/>
                </a:solidFill>
                <a:latin typeface="+mj-ea"/>
                <a:ea typeface="+mj-ea"/>
                <a:cs typeface="+mn-cs"/>
              </a:defRPr>
            </a:lvl1pPr>
          </a:lstStyle>
          <a:p>
            <a:pPr marL="0" lvl="0"/>
            <a:r>
              <a:rPr lang="zh-CN" altLang="en-US" dirty="0"/>
              <a:t>单击此处输入标题</a:t>
            </a:r>
          </a:p>
        </p:txBody>
      </p:sp>
      <p:sp>
        <p:nvSpPr>
          <p:cNvPr id="10" name="矩形 9"/>
          <p:cNvSpPr/>
          <p:nvPr userDrawn="1"/>
        </p:nvSpPr>
        <p:spPr>
          <a:xfrm>
            <a:off x="-6351" y="6613113"/>
            <a:ext cx="12198351" cy="257957"/>
          </a:xfrm>
          <a:prstGeom prst="rect">
            <a:avLst/>
          </a:prstGeom>
          <a:pattFill prst="dkUpDiag">
            <a:fgClr>
              <a:schemeClr val="accent1">
                <a:lumMod val="60000"/>
                <a:lumOff val="40000"/>
              </a:schemeClr>
            </a:fgClr>
            <a:bgClr>
              <a:schemeClr val="accent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userDrawn="1"/>
        </p:nvSpPr>
        <p:spPr>
          <a:xfrm>
            <a:off x="443344" y="0"/>
            <a:ext cx="131185" cy="1066800"/>
          </a:xfrm>
          <a:prstGeom prst="rect">
            <a:avLst/>
          </a:prstGeom>
          <a:gradFill>
            <a:gsLst>
              <a:gs pos="19000">
                <a:schemeClr val="accent1">
                  <a:alpha val="0"/>
                </a:schemeClr>
              </a:gs>
              <a:gs pos="100000">
                <a:schemeClr val="accent1"/>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图片占位符 2"/>
          <p:cNvSpPr>
            <a:spLocks noGrp="1"/>
          </p:cNvSpPr>
          <p:nvPr>
            <p:ph type="pic" sz="quarter" idx="10"/>
          </p:nvPr>
        </p:nvSpPr>
        <p:spPr>
          <a:xfrm>
            <a:off x="1246188" y="2513013"/>
            <a:ext cx="3141662" cy="1458912"/>
          </a:xfrm>
          <a:prstGeom prst="rect">
            <a:avLst/>
          </a:prstGeom>
        </p:spPr>
        <p:txBody>
          <a:bodyPr/>
          <a:lstStyle/>
          <a:p>
            <a:endParaRPr lang="zh-CN" altLang="en-US"/>
          </a:p>
        </p:txBody>
      </p:sp>
      <p:sp>
        <p:nvSpPr>
          <p:cNvPr id="14" name="图片占位符 13"/>
          <p:cNvSpPr>
            <a:spLocks noGrp="1"/>
          </p:cNvSpPr>
          <p:nvPr>
            <p:ph type="pic" sz="quarter" idx="11"/>
          </p:nvPr>
        </p:nvSpPr>
        <p:spPr>
          <a:xfrm>
            <a:off x="1223931" y="4117342"/>
            <a:ext cx="3141662" cy="1458912"/>
          </a:xfrm>
          <a:prstGeom prst="rect">
            <a:avLst/>
          </a:prstGeom>
        </p:spPr>
        <p:txBody>
          <a:bodyPr/>
          <a:lstStyle/>
          <a:p>
            <a:endParaRPr lang="zh-CN" altLang="en-US" dirty="0"/>
          </a:p>
        </p:txBody>
      </p:sp>
      <p:sp>
        <p:nvSpPr>
          <p:cNvPr id="16" name="图片占位符 15"/>
          <p:cNvSpPr>
            <a:spLocks noGrp="1"/>
          </p:cNvSpPr>
          <p:nvPr>
            <p:ph type="pic" sz="quarter" idx="12"/>
          </p:nvPr>
        </p:nvSpPr>
        <p:spPr>
          <a:xfrm>
            <a:off x="4539421" y="2509482"/>
            <a:ext cx="3141662" cy="1458912"/>
          </a:xfrm>
          <a:prstGeom prst="rect">
            <a:avLst/>
          </a:prstGeom>
        </p:spPr>
        <p:txBody>
          <a:bodyPr/>
          <a:lstStyle/>
          <a:p>
            <a:endParaRPr lang="zh-CN" altLang="en-US"/>
          </a:p>
        </p:txBody>
      </p:sp>
      <p:sp>
        <p:nvSpPr>
          <p:cNvPr id="17" name="图片占位符 16"/>
          <p:cNvSpPr>
            <a:spLocks noGrp="1"/>
          </p:cNvSpPr>
          <p:nvPr>
            <p:ph type="pic" sz="quarter" idx="13"/>
          </p:nvPr>
        </p:nvSpPr>
        <p:spPr>
          <a:xfrm>
            <a:off x="4539421" y="4117342"/>
            <a:ext cx="3141662" cy="1458912"/>
          </a:xfrm>
          <a:prstGeom prst="rect">
            <a:avLst/>
          </a:prstGeom>
        </p:spPr>
        <p:txBody>
          <a:bodyPr/>
          <a:lstStyle/>
          <a:p>
            <a:endParaRPr lang="zh-CN" altLang="en-US"/>
          </a:p>
        </p:txBody>
      </p:sp>
      <p:sp>
        <p:nvSpPr>
          <p:cNvPr id="18" name="图片占位符 17"/>
          <p:cNvSpPr>
            <a:spLocks noGrp="1"/>
          </p:cNvSpPr>
          <p:nvPr>
            <p:ph type="pic" sz="quarter" idx="14"/>
          </p:nvPr>
        </p:nvSpPr>
        <p:spPr>
          <a:xfrm>
            <a:off x="7887421" y="2517930"/>
            <a:ext cx="3141662" cy="1458912"/>
          </a:xfrm>
          <a:prstGeom prst="rect">
            <a:avLst/>
          </a:prstGeom>
        </p:spPr>
        <p:txBody>
          <a:bodyPr/>
          <a:lstStyle/>
          <a:p>
            <a:endParaRPr lang="zh-CN" altLang="en-US"/>
          </a:p>
        </p:txBody>
      </p:sp>
      <p:sp>
        <p:nvSpPr>
          <p:cNvPr id="19" name="图片占位符 18"/>
          <p:cNvSpPr>
            <a:spLocks noGrp="1"/>
          </p:cNvSpPr>
          <p:nvPr>
            <p:ph type="pic" sz="quarter" idx="15"/>
          </p:nvPr>
        </p:nvSpPr>
        <p:spPr>
          <a:xfrm>
            <a:off x="7887421" y="4117342"/>
            <a:ext cx="3141662" cy="1458912"/>
          </a:xfrm>
          <a:prstGeom prst="rect">
            <a:avLst/>
          </a:prstGeom>
        </p:spPr>
        <p:txBody>
          <a:bodyPr/>
          <a:lstStyle/>
          <a:p>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内容页_5">
    <p:bg>
      <p:bgPr>
        <a:pattFill prst="wdUpDiag">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9" name="标题 8"/>
          <p:cNvSpPr>
            <a:spLocks noGrp="1"/>
          </p:cNvSpPr>
          <p:nvPr>
            <p:ph type="title" hasCustomPrompt="1"/>
          </p:nvPr>
        </p:nvSpPr>
        <p:spPr>
          <a:xfrm>
            <a:off x="806472" y="346081"/>
            <a:ext cx="3602565" cy="480131"/>
          </a:xfrm>
          <a:prstGeom prst="rect">
            <a:avLst/>
          </a:prstGeom>
          <a:noFill/>
        </p:spPr>
        <p:txBody>
          <a:bodyPr wrap="square" rtlCol="0">
            <a:spAutoFit/>
          </a:bodyPr>
          <a:lstStyle>
            <a:lvl1pPr>
              <a:defRPr lang="zh-CN" altLang="en-US" sz="2800" b="1" spc="200" dirty="0">
                <a:solidFill>
                  <a:schemeClr val="accent1"/>
                </a:solidFill>
                <a:latin typeface="+mj-ea"/>
                <a:ea typeface="+mj-ea"/>
                <a:cs typeface="+mn-cs"/>
              </a:defRPr>
            </a:lvl1pPr>
          </a:lstStyle>
          <a:p>
            <a:pPr marL="0" lvl="0"/>
            <a:r>
              <a:rPr lang="zh-CN" altLang="en-US" dirty="0"/>
              <a:t>单击此处输入标题</a:t>
            </a:r>
          </a:p>
        </p:txBody>
      </p:sp>
      <p:sp>
        <p:nvSpPr>
          <p:cNvPr id="10" name="矩形 9"/>
          <p:cNvSpPr/>
          <p:nvPr userDrawn="1"/>
        </p:nvSpPr>
        <p:spPr>
          <a:xfrm>
            <a:off x="-6351" y="6613113"/>
            <a:ext cx="12198351" cy="257957"/>
          </a:xfrm>
          <a:prstGeom prst="rect">
            <a:avLst/>
          </a:prstGeom>
          <a:pattFill prst="dkUpDiag">
            <a:fgClr>
              <a:schemeClr val="accent1">
                <a:lumMod val="60000"/>
                <a:lumOff val="40000"/>
              </a:schemeClr>
            </a:fgClr>
            <a:bgClr>
              <a:schemeClr val="accent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userDrawn="1"/>
        </p:nvSpPr>
        <p:spPr>
          <a:xfrm>
            <a:off x="443344" y="0"/>
            <a:ext cx="131185" cy="1066800"/>
          </a:xfrm>
          <a:prstGeom prst="rect">
            <a:avLst/>
          </a:prstGeom>
          <a:gradFill>
            <a:gsLst>
              <a:gs pos="19000">
                <a:schemeClr val="accent1">
                  <a:alpha val="0"/>
                </a:schemeClr>
              </a:gs>
              <a:gs pos="100000">
                <a:schemeClr val="accent1"/>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图片占位符 2"/>
          <p:cNvSpPr>
            <a:spLocks noGrp="1"/>
          </p:cNvSpPr>
          <p:nvPr>
            <p:ph type="pic" sz="quarter" idx="10"/>
          </p:nvPr>
        </p:nvSpPr>
        <p:spPr>
          <a:xfrm>
            <a:off x="3548294" y="2107191"/>
            <a:ext cx="2263775" cy="3543300"/>
          </a:xfrm>
          <a:prstGeom prst="rect">
            <a:avLst/>
          </a:prstGeom>
          <a:solidFill>
            <a:schemeClr val="bg1"/>
          </a:solidFill>
          <a:ln w="15875">
            <a:solidFill>
              <a:schemeClr val="accent1">
                <a:shade val="50000"/>
              </a:schemeClr>
            </a:solidFill>
          </a:ln>
        </p:spPr>
        <p:txBody>
          <a:bodyPr/>
          <a:lstStyle>
            <a:lvl1pPr>
              <a:defRPr lang="zh-CN" altLang="en-US"/>
            </a:lvl1pPr>
          </a:lstStyle>
          <a:p>
            <a:pPr lvl="0"/>
            <a:endParaRPr lang="zh-CN" altLang="en-US"/>
          </a:p>
        </p:txBody>
      </p:sp>
      <p:sp>
        <p:nvSpPr>
          <p:cNvPr id="19" name="图片占位符 18"/>
          <p:cNvSpPr>
            <a:spLocks noGrp="1"/>
          </p:cNvSpPr>
          <p:nvPr>
            <p:ph type="pic" sz="quarter" idx="11"/>
          </p:nvPr>
        </p:nvSpPr>
        <p:spPr>
          <a:xfrm>
            <a:off x="5961915" y="1955738"/>
            <a:ext cx="2562628" cy="4011084"/>
          </a:xfrm>
          <a:prstGeom prst="rect">
            <a:avLst/>
          </a:prstGeom>
          <a:solidFill>
            <a:schemeClr val="bg1"/>
          </a:solidFill>
          <a:ln w="15875">
            <a:solidFill>
              <a:schemeClr val="accent1">
                <a:shade val="50000"/>
              </a:schemeClr>
            </a:solidFill>
          </a:ln>
        </p:spPr>
        <p:txBody>
          <a:bodyPr/>
          <a:lstStyle>
            <a:lvl1pPr>
              <a:defRPr lang="zh-CN" altLang="en-US"/>
            </a:lvl1pPr>
          </a:lstStyle>
          <a:p>
            <a:pPr lvl="0"/>
            <a:endParaRPr lang="zh-CN" altLang="en-US"/>
          </a:p>
        </p:txBody>
      </p:sp>
      <p:sp>
        <p:nvSpPr>
          <p:cNvPr id="20" name="图片占位符 19"/>
          <p:cNvSpPr>
            <a:spLocks noGrp="1"/>
          </p:cNvSpPr>
          <p:nvPr>
            <p:ph type="pic" sz="quarter" idx="12"/>
          </p:nvPr>
        </p:nvSpPr>
        <p:spPr>
          <a:xfrm>
            <a:off x="8674389" y="1980964"/>
            <a:ext cx="2202813" cy="3708179"/>
          </a:xfrm>
          <a:prstGeom prst="rect">
            <a:avLst/>
          </a:prstGeom>
          <a:solidFill>
            <a:schemeClr val="bg1"/>
          </a:solidFill>
          <a:ln w="15875">
            <a:solidFill>
              <a:schemeClr val="accent1">
                <a:shade val="50000"/>
              </a:schemeClr>
            </a:solidFill>
          </a:ln>
          <a:scene3d>
            <a:camera prst="perspectiveLeft"/>
            <a:lightRig rig="threePt" dir="t"/>
          </a:scene3d>
        </p:spPr>
        <p:txBody>
          <a:bodyPr/>
          <a:lstStyle>
            <a:lvl1pPr>
              <a:defRPr lang="zh-CN" altLang="en-US"/>
            </a:lvl1pPr>
          </a:lstStyle>
          <a:p>
            <a:pPr lvl="0"/>
            <a:endParaRPr lang="zh-CN" altLang="en-US"/>
          </a:p>
        </p:txBody>
      </p:sp>
      <p:sp>
        <p:nvSpPr>
          <p:cNvPr id="21" name="图片占位符 20"/>
          <p:cNvSpPr>
            <a:spLocks noGrp="1"/>
          </p:cNvSpPr>
          <p:nvPr>
            <p:ph type="pic" sz="quarter" idx="13"/>
          </p:nvPr>
        </p:nvSpPr>
        <p:spPr>
          <a:xfrm>
            <a:off x="1255613" y="2024750"/>
            <a:ext cx="2202813" cy="3708179"/>
          </a:xfrm>
          <a:prstGeom prst="rect">
            <a:avLst/>
          </a:prstGeom>
          <a:solidFill>
            <a:schemeClr val="bg1"/>
          </a:solidFill>
          <a:ln w="15875">
            <a:solidFill>
              <a:schemeClr val="accent1">
                <a:shade val="50000"/>
              </a:schemeClr>
            </a:solidFill>
          </a:ln>
          <a:scene3d>
            <a:camera prst="perspectiveRight"/>
            <a:lightRig rig="threePt" dir="t"/>
          </a:scene3d>
        </p:spPr>
        <p:txBody>
          <a:bodyPr/>
          <a:lstStyle/>
          <a:p>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4.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hyperlink" Target="https://raw.githubusercontent.com/zhanghang1989/PyTorch-Multi-Style-Transfer/master/experiments/images/content/venice-boat.jpg" TargetMode="External"/><Relationship Id="rId2" Type="http://schemas.openxmlformats.org/officeDocument/2006/relationships/image" Target="../media/image3.png"/><Relationship Id="rId1" Type="http://schemas.openxmlformats.org/officeDocument/2006/relationships/slideLayout" Target="../slideLayouts/slideLayout10.xml"/><Relationship Id="rId4" Type="http://schemas.openxmlformats.org/officeDocument/2006/relationships/hyperlink" Target="https://raw.githubusercontent.com/zhanghang1989/PyTorch-Multi-Style-Transfer/master/experiments/images/9styles/candy.jpg"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4.xml"/><Relationship Id="rId4" Type="http://schemas.openxmlformats.org/officeDocument/2006/relationships/image" Target="../media/image24.png"/></Relationships>
</file>

<file path=ppt/slides/_rels/slide25.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7"/>
          </p:nvPr>
        </p:nvSpPr>
        <p:spPr>
          <a:xfrm>
            <a:off x="527754" y="1855111"/>
            <a:ext cx="6079852" cy="2029273"/>
          </a:xfrm>
        </p:spPr>
        <p:txBody>
          <a:bodyPr lIns="0" tIns="0" rIns="0" bIns="0">
            <a:spAutoFit/>
          </a:bodyPr>
          <a:lstStyle/>
          <a:p>
            <a:pPr algn="ctr"/>
            <a:r>
              <a:rPr lang="zh-CN" altLang="en-US" sz="4800" dirty="0">
                <a:solidFill>
                  <a:schemeClr val="tx1"/>
                </a:solidFill>
              </a:rPr>
              <a:t> </a:t>
            </a:r>
            <a:r>
              <a:rPr lang="zh-CN" altLang="en-US" sz="4000" dirty="0">
                <a:solidFill>
                  <a:schemeClr val="tx1"/>
                </a:solidFill>
              </a:rPr>
              <a:t>神经网络风格迁移</a:t>
            </a:r>
            <a:endParaRPr lang="en-US" altLang="zh-CN" sz="4000" dirty="0">
              <a:solidFill>
                <a:schemeClr val="tx1"/>
              </a:solidFill>
            </a:endParaRPr>
          </a:p>
          <a:p>
            <a:pPr algn="ctr"/>
            <a:r>
              <a:rPr lang="zh-CN" altLang="en-US" sz="4000" dirty="0">
                <a:solidFill>
                  <a:schemeClr val="tx1"/>
                </a:solidFill>
              </a:rPr>
              <a:t>中融合多元风格</a:t>
            </a:r>
            <a:endParaRPr lang="en-US" altLang="zh-CN" sz="4000" dirty="0">
              <a:solidFill>
                <a:schemeClr val="tx1"/>
              </a:solidFill>
            </a:endParaRPr>
          </a:p>
          <a:p>
            <a:pPr algn="ctr"/>
            <a:r>
              <a:rPr lang="zh-CN" altLang="en-US" sz="4000" dirty="0">
                <a:solidFill>
                  <a:schemeClr val="tx1"/>
                </a:solidFill>
              </a:rPr>
              <a:t>的方法探究</a:t>
            </a:r>
            <a:endParaRPr lang="en-US" altLang="zh-CN" sz="4000" dirty="0">
              <a:solidFill>
                <a:schemeClr val="tx1"/>
              </a:solidFill>
            </a:endParaRPr>
          </a:p>
        </p:txBody>
      </p:sp>
      <p:grpSp>
        <p:nvGrpSpPr>
          <p:cNvPr id="8" name="组合 7"/>
          <p:cNvGrpSpPr/>
          <p:nvPr/>
        </p:nvGrpSpPr>
        <p:grpSpPr>
          <a:xfrm>
            <a:off x="527754" y="4842315"/>
            <a:ext cx="2016093" cy="488463"/>
            <a:chOff x="3269045" y="4426029"/>
            <a:chExt cx="2016093" cy="477025"/>
          </a:xfrm>
        </p:grpSpPr>
        <p:sp>
          <p:nvSpPr>
            <p:cNvPr id="11" name="矩形: 对角圆角 10"/>
            <p:cNvSpPr/>
            <p:nvPr/>
          </p:nvSpPr>
          <p:spPr>
            <a:xfrm>
              <a:off x="3685080" y="4426029"/>
              <a:ext cx="1600058" cy="470824"/>
            </a:xfrm>
            <a:prstGeom prst="round2DiagRect">
              <a:avLst>
                <a:gd name="adj1" fmla="val 50000"/>
                <a:gd name="adj2" fmla="val 0"/>
              </a:avLst>
            </a:prstGeom>
            <a:solidFill>
              <a:schemeClr val="bg1"/>
            </a:solidFill>
            <a:ln>
              <a:gradFill>
                <a:gsLst>
                  <a:gs pos="0">
                    <a:schemeClr val="accent1">
                      <a:lumMod val="5000"/>
                      <a:lumOff val="95000"/>
                    </a:schemeClr>
                  </a:gs>
                  <a:gs pos="100000">
                    <a:schemeClr val="accent2"/>
                  </a:gs>
                </a:gsLst>
                <a:lin ang="5400000" scaled="1"/>
              </a:gradFill>
            </a:ln>
            <a:effectLst>
              <a:outerShdw sx="1000" sy="1000" algn="ctr" rotWithShape="0">
                <a:schemeClr val="accent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mn-ea"/>
              </a:endParaRPr>
            </a:p>
          </p:txBody>
        </p:sp>
        <p:sp>
          <p:nvSpPr>
            <p:cNvPr id="12" name="矩形: 对角圆角 11"/>
            <p:cNvSpPr/>
            <p:nvPr/>
          </p:nvSpPr>
          <p:spPr>
            <a:xfrm>
              <a:off x="3269045" y="4428493"/>
              <a:ext cx="892875" cy="474561"/>
            </a:xfrm>
            <a:prstGeom prst="round2DiagRect">
              <a:avLst>
                <a:gd name="adj1" fmla="val 50000"/>
                <a:gd name="adj2" fmla="val 0"/>
              </a:avLst>
            </a:prstGeom>
            <a:gradFill>
              <a:gsLst>
                <a:gs pos="0">
                  <a:schemeClr val="accent1"/>
                </a:gs>
                <a:gs pos="100000">
                  <a:schemeClr val="accent1">
                    <a:lumMod val="75000"/>
                  </a:schemeClr>
                </a:gs>
              </a:gsLst>
              <a:lin ang="5400000" scaled="0"/>
            </a:gradFill>
            <a:ln>
              <a:noFill/>
            </a:ln>
            <a:effectLst>
              <a:outerShdw sx="1000" sy="1000" algn="ctr" rotWithShape="0">
                <a:schemeClr val="accent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mn-ea"/>
              </a:endParaRPr>
            </a:p>
          </p:txBody>
        </p:sp>
      </p:grpSp>
      <p:sp>
        <p:nvSpPr>
          <p:cNvPr id="9" name="文本框 8"/>
          <p:cNvSpPr txBox="1"/>
          <p:nvPr/>
        </p:nvSpPr>
        <p:spPr>
          <a:xfrm>
            <a:off x="466820" y="4976507"/>
            <a:ext cx="1014741" cy="235340"/>
          </a:xfrm>
          <a:prstGeom prst="rect">
            <a:avLst/>
          </a:prstGeom>
        </p:spPr>
        <p:txBody>
          <a:bodyPr anchor="ctr">
            <a:spAutoFit/>
          </a:bodyPr>
          <a:lstStyle>
            <a:lvl1pPr marL="0" indent="0" algn="ctr" defTabSz="914400" rtl="0" eaLnBrk="1" latinLnBrk="0" hangingPunct="1">
              <a:lnSpc>
                <a:spcPct val="90000"/>
              </a:lnSpc>
              <a:spcBef>
                <a:spcPts val="1000"/>
              </a:spcBef>
              <a:buFont typeface="Arial" panose="020B0604020202020204" pitchFamily="34" charset="0"/>
              <a:buNone/>
              <a:defRPr sz="2400" b="0" kern="1200">
                <a:solidFill>
                  <a:schemeClr val="accent1"/>
                </a:solidFill>
                <a:latin typeface="微软雅黑" panose="020B0503020204020204" pitchFamily="34" charset="-122"/>
                <a:ea typeface="微软雅黑"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1400" b="1" dirty="0">
                <a:solidFill>
                  <a:schemeClr val="bg1"/>
                </a:solidFill>
                <a:latin typeface="+mj-ea"/>
                <a:ea typeface="+mj-ea"/>
              </a:rPr>
              <a:t>汇报人</a:t>
            </a:r>
          </a:p>
        </p:txBody>
      </p:sp>
      <p:sp>
        <p:nvSpPr>
          <p:cNvPr id="10" name="文本框 9"/>
          <p:cNvSpPr txBox="1"/>
          <p:nvPr/>
        </p:nvSpPr>
        <p:spPr>
          <a:xfrm>
            <a:off x="1428577" y="4952475"/>
            <a:ext cx="1176204" cy="286232"/>
          </a:xfrm>
          <a:prstGeom prst="rect">
            <a:avLst/>
          </a:prstGeom>
        </p:spPr>
        <p:txBody>
          <a:bodyPr anchor="ctr">
            <a:spAutoFit/>
          </a:bodyPr>
          <a:lstStyle>
            <a:lvl1pPr marL="0" indent="0" algn="ctr" defTabSz="914400" rtl="0" eaLnBrk="1" latinLnBrk="0" hangingPunct="1">
              <a:lnSpc>
                <a:spcPct val="90000"/>
              </a:lnSpc>
              <a:spcBef>
                <a:spcPts val="1000"/>
              </a:spcBef>
              <a:buFont typeface="Arial" panose="020B0604020202020204" pitchFamily="34" charset="0"/>
              <a:buNone/>
              <a:defRPr sz="2400" b="0" kern="1200">
                <a:solidFill>
                  <a:schemeClr val="accent1"/>
                </a:solidFill>
                <a:latin typeface="微软雅黑" panose="020B0503020204020204" pitchFamily="34" charset="-122"/>
                <a:ea typeface="微软雅黑"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1400" dirty="0">
                <a:solidFill>
                  <a:schemeClr val="accent2"/>
                </a:solidFill>
                <a:latin typeface="+mn-ea"/>
                <a:ea typeface="+mn-ea"/>
              </a:rPr>
              <a:t>何炳坤</a:t>
            </a:r>
          </a:p>
        </p:txBody>
      </p:sp>
      <p:grpSp>
        <p:nvGrpSpPr>
          <p:cNvPr id="14" name="组合 13"/>
          <p:cNvGrpSpPr/>
          <p:nvPr/>
        </p:nvGrpSpPr>
        <p:grpSpPr>
          <a:xfrm>
            <a:off x="3346041" y="4849867"/>
            <a:ext cx="1923513" cy="480911"/>
            <a:chOff x="3361625" y="4426029"/>
            <a:chExt cx="1923513" cy="480911"/>
          </a:xfrm>
        </p:grpSpPr>
        <p:sp>
          <p:nvSpPr>
            <p:cNvPr id="17" name="矩形: 对角圆角 16"/>
            <p:cNvSpPr/>
            <p:nvPr/>
          </p:nvSpPr>
          <p:spPr>
            <a:xfrm>
              <a:off x="3685080" y="4426029"/>
              <a:ext cx="1600058" cy="474561"/>
            </a:xfrm>
            <a:prstGeom prst="round2DiagRect">
              <a:avLst>
                <a:gd name="adj1" fmla="val 50000"/>
                <a:gd name="adj2" fmla="val 0"/>
              </a:avLst>
            </a:prstGeom>
            <a:solidFill>
              <a:schemeClr val="bg1"/>
            </a:solidFill>
            <a:ln>
              <a:gradFill>
                <a:gsLst>
                  <a:gs pos="0">
                    <a:schemeClr val="accent1">
                      <a:lumMod val="5000"/>
                      <a:lumOff val="95000"/>
                    </a:schemeClr>
                  </a:gs>
                  <a:gs pos="100000">
                    <a:schemeClr val="accent1"/>
                  </a:gs>
                </a:gsLst>
                <a:lin ang="5400000" scaled="1"/>
              </a:gradFill>
            </a:ln>
            <a:effectLst>
              <a:outerShdw sx="1000" sy="1000" algn="ctr" rotWithShape="0">
                <a:schemeClr val="accent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mn-ea"/>
              </a:endParaRPr>
            </a:p>
          </p:txBody>
        </p:sp>
        <p:sp>
          <p:nvSpPr>
            <p:cNvPr id="18" name="矩形: 对角圆角 17"/>
            <p:cNvSpPr/>
            <p:nvPr/>
          </p:nvSpPr>
          <p:spPr>
            <a:xfrm>
              <a:off x="3361625" y="4432379"/>
              <a:ext cx="892875" cy="474561"/>
            </a:xfrm>
            <a:prstGeom prst="round2DiagRect">
              <a:avLst>
                <a:gd name="adj1" fmla="val 50000"/>
                <a:gd name="adj2" fmla="val 0"/>
              </a:avLst>
            </a:prstGeom>
            <a:gradFill>
              <a:gsLst>
                <a:gs pos="0">
                  <a:schemeClr val="accent1"/>
                </a:gs>
                <a:gs pos="100000">
                  <a:schemeClr val="accent1">
                    <a:lumMod val="75000"/>
                  </a:schemeClr>
                </a:gs>
              </a:gsLst>
              <a:lin ang="5400000" scaled="0"/>
            </a:gradFill>
            <a:ln>
              <a:noFill/>
            </a:ln>
            <a:effectLst>
              <a:outerShdw sx="1000" sy="1000" algn="ctr" rotWithShape="0">
                <a:schemeClr val="accent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mn-ea"/>
              </a:endParaRPr>
            </a:p>
          </p:txBody>
        </p:sp>
      </p:grpSp>
      <p:sp>
        <p:nvSpPr>
          <p:cNvPr id="15" name="文本框 14"/>
          <p:cNvSpPr txBox="1"/>
          <p:nvPr/>
        </p:nvSpPr>
        <p:spPr>
          <a:xfrm>
            <a:off x="3285107" y="4988472"/>
            <a:ext cx="1014741" cy="229829"/>
          </a:xfrm>
          <a:prstGeom prst="rect">
            <a:avLst/>
          </a:prstGeom>
        </p:spPr>
        <p:txBody>
          <a:bodyPr anchor="ctr">
            <a:spAutoFit/>
          </a:bodyPr>
          <a:lstStyle>
            <a:lvl1pPr marL="0" indent="0" algn="ctr" defTabSz="914400" rtl="0" eaLnBrk="1" latinLnBrk="0" hangingPunct="1">
              <a:lnSpc>
                <a:spcPct val="90000"/>
              </a:lnSpc>
              <a:spcBef>
                <a:spcPts val="1000"/>
              </a:spcBef>
              <a:buFont typeface="Arial" panose="020B0604020202020204" pitchFamily="34" charset="0"/>
              <a:buNone/>
              <a:defRPr sz="2400" b="0" kern="1200">
                <a:solidFill>
                  <a:schemeClr val="accent1"/>
                </a:solidFill>
                <a:latin typeface="微软雅黑" panose="020B0503020204020204" pitchFamily="34" charset="-122"/>
                <a:ea typeface="微软雅黑"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1400" b="1" dirty="0">
                <a:solidFill>
                  <a:schemeClr val="bg1"/>
                </a:solidFill>
                <a:latin typeface="+mj-ea"/>
                <a:ea typeface="+mj-ea"/>
              </a:rPr>
              <a:t>时间</a:t>
            </a:r>
          </a:p>
        </p:txBody>
      </p:sp>
      <p:sp>
        <p:nvSpPr>
          <p:cNvPr id="16" name="文本框 15"/>
          <p:cNvSpPr txBox="1"/>
          <p:nvPr/>
        </p:nvSpPr>
        <p:spPr>
          <a:xfrm>
            <a:off x="4184814" y="4947207"/>
            <a:ext cx="1014741" cy="286232"/>
          </a:xfrm>
          <a:prstGeom prst="rect">
            <a:avLst/>
          </a:prstGeom>
        </p:spPr>
        <p:txBody>
          <a:bodyPr anchor="ctr">
            <a:spAutoFit/>
          </a:bodyPr>
          <a:lstStyle>
            <a:lvl1pPr marL="0" indent="0" algn="ctr" defTabSz="914400" rtl="0" eaLnBrk="1" latinLnBrk="0" hangingPunct="1">
              <a:lnSpc>
                <a:spcPct val="90000"/>
              </a:lnSpc>
              <a:spcBef>
                <a:spcPts val="1000"/>
              </a:spcBef>
              <a:buFont typeface="Arial" panose="020B0604020202020204" pitchFamily="34" charset="0"/>
              <a:buNone/>
              <a:defRPr sz="2400" b="0" kern="1200">
                <a:solidFill>
                  <a:schemeClr val="accent1"/>
                </a:solidFill>
                <a:latin typeface="微软雅黑" panose="020B0503020204020204" pitchFamily="34" charset="-122"/>
                <a:ea typeface="微软雅黑"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1400" dirty="0">
                <a:solidFill>
                  <a:schemeClr val="accent2"/>
                </a:solidFill>
                <a:latin typeface="+mn-ea"/>
                <a:ea typeface="+mn-ea"/>
              </a:rPr>
              <a:t>2023</a:t>
            </a:r>
            <a:r>
              <a:rPr lang="zh-CN" altLang="en-US" sz="1400" dirty="0">
                <a:solidFill>
                  <a:schemeClr val="accent2"/>
                </a:solidFill>
                <a:latin typeface="+mn-ea"/>
                <a:ea typeface="+mn-ea"/>
              </a:rPr>
              <a:t>年</a:t>
            </a:r>
          </a:p>
        </p:txBody>
      </p:sp>
      <p:sp>
        <p:nvSpPr>
          <p:cNvPr id="20" name="矩形 19"/>
          <p:cNvSpPr/>
          <p:nvPr/>
        </p:nvSpPr>
        <p:spPr>
          <a:xfrm rot="6020719">
            <a:off x="6911132" y="5510225"/>
            <a:ext cx="7534971" cy="1379966"/>
          </a:xfrm>
          <a:prstGeom prst="rect">
            <a:avLst/>
          </a:prstGeom>
          <a:gradFill>
            <a:gsLst>
              <a:gs pos="100000">
                <a:schemeClr val="accent2">
                  <a:alpha val="0"/>
                </a:schemeClr>
              </a:gs>
              <a:gs pos="50000">
                <a:schemeClr val="accent1">
                  <a:alpha val="30000"/>
                </a:schemeClr>
              </a:gs>
              <a:gs pos="0">
                <a:schemeClr val="accent2">
                  <a:alpha val="0"/>
                </a:schemeClr>
              </a:gs>
            </a:gsLst>
            <a:lin ang="0" scaled="1"/>
          </a:gra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solidFill>
                  <a:prstClr val="white"/>
                </a:solidFill>
              </a:ln>
              <a:solidFill>
                <a:srgbClr val="82318E"/>
              </a:solidFill>
              <a:effectLst/>
              <a:uLnTx/>
              <a:uFillTx/>
              <a:latin typeface="微软雅黑" panose="020B0503020204020204" pitchFamily="34" charset="-122"/>
              <a:ea typeface="微软雅黑" panose="020B0503020204020204" pitchFamily="34" charset="-122"/>
              <a:cs typeface="+mn-cs"/>
            </a:endParaRPr>
          </a:p>
        </p:txBody>
      </p:sp>
      <p:cxnSp>
        <p:nvCxnSpPr>
          <p:cNvPr id="22" name="直接连接符 21"/>
          <p:cNvCxnSpPr/>
          <p:nvPr/>
        </p:nvCxnSpPr>
        <p:spPr>
          <a:xfrm>
            <a:off x="527754" y="3818500"/>
            <a:ext cx="5843016" cy="11379"/>
          </a:xfrm>
          <a:prstGeom prst="line">
            <a:avLst/>
          </a:prstGeom>
        </p:spPr>
        <p:style>
          <a:lnRef idx="1">
            <a:schemeClr val="accent1"/>
          </a:lnRef>
          <a:fillRef idx="0">
            <a:schemeClr val="accent1"/>
          </a:fillRef>
          <a:effectRef idx="0">
            <a:schemeClr val="accent1"/>
          </a:effectRef>
          <a:fontRef idx="minor">
            <a:schemeClr val="tx1"/>
          </a:fontRef>
        </p:style>
      </p:cxnSp>
      <p:pic>
        <p:nvPicPr>
          <p:cNvPr id="24" name="图片 23" descr="建筑前的广场&#10;&#10;描述已自动生成"/>
          <p:cNvPicPr>
            <a:picLocks noChangeAspect="1"/>
          </p:cNvPicPr>
          <p:nvPr/>
        </p:nvPicPr>
        <p:blipFill rotWithShape="1">
          <a:blip r:embed="rId2" cstate="print">
            <a:extLst>
              <a:ext uri="{28A0092B-C50C-407E-A947-70E740481C1C}">
                <a14:useLocalDpi xmlns:a14="http://schemas.microsoft.com/office/drawing/2010/main" val="0"/>
              </a:ext>
            </a:extLst>
          </a:blip>
          <a:srcRect l="1" r="48238"/>
          <a:stretch>
            <a:fillRect/>
          </a:stretch>
        </p:blipFill>
        <p:spPr>
          <a:xfrm>
            <a:off x="6859768" y="0"/>
            <a:ext cx="5320018" cy="6858000"/>
          </a:xfrm>
          <a:prstGeom prst="parallelogram">
            <a:avLst/>
          </a:prstGeom>
        </p:spPr>
      </p:pic>
      <p:sp>
        <p:nvSpPr>
          <p:cNvPr id="19" name="矩形 18"/>
          <p:cNvSpPr/>
          <p:nvPr/>
        </p:nvSpPr>
        <p:spPr>
          <a:xfrm rot="6090584">
            <a:off x="4268770" y="1477974"/>
            <a:ext cx="7534971" cy="1379966"/>
          </a:xfrm>
          <a:prstGeom prst="rect">
            <a:avLst/>
          </a:prstGeom>
          <a:gradFill>
            <a:gsLst>
              <a:gs pos="100000">
                <a:schemeClr val="accent2">
                  <a:alpha val="0"/>
                </a:schemeClr>
              </a:gs>
              <a:gs pos="50000">
                <a:schemeClr val="accent1">
                  <a:alpha val="30000"/>
                </a:schemeClr>
              </a:gs>
              <a:gs pos="0">
                <a:schemeClr val="accent2">
                  <a:alpha val="0"/>
                </a:schemeClr>
              </a:gs>
            </a:gsLst>
            <a:lin ang="0" scaled="1"/>
          </a:gra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solidFill>
                  <a:prstClr val="white"/>
                </a:solidFill>
              </a:ln>
              <a:solidFill>
                <a:srgbClr val="82318E"/>
              </a:solidFill>
              <a:effectLst/>
              <a:uLnTx/>
              <a:uFillTx/>
              <a:latin typeface="微软雅黑" panose="020B0503020204020204" pitchFamily="34" charset="-122"/>
              <a:ea typeface="微软雅黑" panose="020B0503020204020204" pitchFamily="34" charset="-122"/>
              <a:cs typeface="+mn-cs"/>
            </a:endParaRPr>
          </a:p>
        </p:txBody>
      </p:sp>
      <p:sp>
        <p:nvSpPr>
          <p:cNvPr id="26" name="等腰三角形 25"/>
          <p:cNvSpPr/>
          <p:nvPr/>
        </p:nvSpPr>
        <p:spPr>
          <a:xfrm rot="16200000">
            <a:off x="1137816" y="2066718"/>
            <a:ext cx="224484" cy="224484"/>
          </a:xfrm>
          <a:prstGeom prst="triangle">
            <a:avLst/>
          </a:prstGeom>
          <a:gradFill>
            <a:gsLst>
              <a:gs pos="30000">
                <a:schemeClr val="accent1"/>
              </a:gs>
              <a:gs pos="10000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000" b="0" i="0" u="none" strike="noStrike" kern="1200" cap="none" spc="0" normalizeH="0" baseline="0" noProof="0" dirty="0">
              <a:ln>
                <a:noFill/>
              </a:ln>
              <a:solidFill>
                <a:srgbClr val="F9F9F9"/>
              </a:solidFill>
              <a:effectLst/>
              <a:uLnTx/>
              <a:uFillTx/>
              <a:latin typeface="微软雅黑" panose="020B0503020204020204" pitchFamily="34" charset="-122"/>
              <a:ea typeface="微软雅黑" panose="020B0503020204020204" pitchFamily="34" charset="-122"/>
              <a:cs typeface="+mn-cs"/>
            </a:endParaRPr>
          </a:p>
        </p:txBody>
      </p:sp>
      <p:sp>
        <p:nvSpPr>
          <p:cNvPr id="27" name="等腰三角形 26"/>
          <p:cNvSpPr/>
          <p:nvPr/>
        </p:nvSpPr>
        <p:spPr>
          <a:xfrm rot="5400000">
            <a:off x="315970" y="6511462"/>
            <a:ext cx="80905" cy="80905"/>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000" b="0" i="0" u="none" strike="noStrike" kern="1200" cap="none" spc="0" normalizeH="0" baseline="0" noProof="0" dirty="0">
              <a:ln>
                <a:noFill/>
              </a:ln>
              <a:solidFill>
                <a:srgbClr val="F9F9F9"/>
              </a:solidFill>
              <a:effectLst/>
              <a:uLnTx/>
              <a:uFillTx/>
              <a:latin typeface="微软雅黑" panose="020B0503020204020204" pitchFamily="34" charset="-122"/>
              <a:ea typeface="微软雅黑" panose="020B0503020204020204" pitchFamily="34" charset="-122"/>
              <a:cs typeface="+mn-cs"/>
            </a:endParaRPr>
          </a:p>
        </p:txBody>
      </p:sp>
      <p:sp>
        <p:nvSpPr>
          <p:cNvPr id="28" name="文本框 27"/>
          <p:cNvSpPr txBox="1"/>
          <p:nvPr/>
        </p:nvSpPr>
        <p:spPr>
          <a:xfrm>
            <a:off x="429791" y="6482295"/>
            <a:ext cx="675109" cy="158287"/>
          </a:xfrm>
          <a:prstGeom prst="rect">
            <a:avLst/>
          </a:prstGeom>
        </p:spPr>
        <p:txBody>
          <a:bodyPr lIns="0" tIns="0" rIns="0" bIns="0" anchor="ctr">
            <a:spAutoFit/>
          </a:bodyPr>
          <a:lstStyle>
            <a:lvl1pPr marL="0" indent="0" algn="ctr" defTabSz="914400" rtl="0" eaLnBrk="1" latinLnBrk="0" hangingPunct="1">
              <a:lnSpc>
                <a:spcPct val="90000"/>
              </a:lnSpc>
              <a:spcBef>
                <a:spcPts val="1000"/>
              </a:spcBef>
              <a:buFont typeface="Arial" panose="020B0604020202020204" pitchFamily="34" charset="0"/>
              <a:buNone/>
              <a:defRPr sz="2400" b="0" kern="1200">
                <a:solidFill>
                  <a:schemeClr val="accent1"/>
                </a:solidFill>
                <a:latin typeface="微软雅黑" panose="020B0503020204020204" pitchFamily="34" charset="-122"/>
                <a:ea typeface="微软雅黑"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900" dirty="0" err="1">
                <a:solidFill>
                  <a:schemeClr val="bg2">
                    <a:lumMod val="75000"/>
                  </a:schemeClr>
                </a:solidFill>
                <a:latin typeface="+mn-ea"/>
                <a:ea typeface="+mn-ea"/>
              </a:rPr>
              <a:t>Officeplus</a:t>
            </a:r>
            <a:endParaRPr lang="zh-CN" altLang="en-US" sz="900" dirty="0">
              <a:solidFill>
                <a:schemeClr val="bg2">
                  <a:lumMod val="75000"/>
                </a:schemeClr>
              </a:solidFill>
              <a:latin typeface="+mn-ea"/>
              <a:ea typeface="+mn-ea"/>
            </a:endParaRPr>
          </a:p>
        </p:txBody>
      </p:sp>
      <p:cxnSp>
        <p:nvCxnSpPr>
          <p:cNvPr id="29" name="直接连接符 28"/>
          <p:cNvCxnSpPr/>
          <p:nvPr/>
        </p:nvCxnSpPr>
        <p:spPr>
          <a:xfrm>
            <a:off x="1137816" y="6567426"/>
            <a:ext cx="4061739" cy="791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a:off x="315970" y="482767"/>
            <a:ext cx="6948430" cy="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5" name="等腰三角形 34"/>
          <p:cNvSpPr/>
          <p:nvPr/>
        </p:nvSpPr>
        <p:spPr>
          <a:xfrm rot="16200000" flipH="1">
            <a:off x="7355455" y="442314"/>
            <a:ext cx="80905" cy="80905"/>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000" b="0" i="0" u="none" strike="noStrike" kern="1200" cap="none" spc="0" normalizeH="0" baseline="0" noProof="0" dirty="0">
              <a:ln>
                <a:noFill/>
              </a:ln>
              <a:solidFill>
                <a:srgbClr val="F9F9F9"/>
              </a:solidFill>
              <a:effectLst/>
              <a:uLnTx/>
              <a:uFillTx/>
              <a:latin typeface="微软雅黑" panose="020B0503020204020204" pitchFamily="34" charset="-122"/>
              <a:ea typeface="微软雅黑" panose="020B0503020204020204" pitchFamily="34" charset="-122"/>
              <a:cs typeface="+mn-cs"/>
            </a:endParaRPr>
          </a:p>
        </p:txBody>
      </p:sp>
      <p:sp>
        <p:nvSpPr>
          <p:cNvPr id="2" name="等腰三角形 1">
            <a:extLst>
              <a:ext uri="{FF2B5EF4-FFF2-40B4-BE49-F238E27FC236}">
                <a16:creationId xmlns:a16="http://schemas.microsoft.com/office/drawing/2014/main" id="{85448EE5-9456-EED4-D792-228F9678FC7C}"/>
              </a:ext>
            </a:extLst>
          </p:cNvPr>
          <p:cNvSpPr/>
          <p:nvPr/>
        </p:nvSpPr>
        <p:spPr>
          <a:xfrm rot="5400000">
            <a:off x="5714495" y="3520406"/>
            <a:ext cx="224484" cy="224484"/>
          </a:xfrm>
          <a:prstGeom prst="triangle">
            <a:avLst/>
          </a:prstGeom>
          <a:gradFill>
            <a:gsLst>
              <a:gs pos="30000">
                <a:schemeClr val="accent1"/>
              </a:gs>
              <a:gs pos="10000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000" b="0" i="0" u="none" strike="noStrike" kern="1200" cap="none" spc="0" normalizeH="0" baseline="0" noProof="0" dirty="0">
              <a:ln>
                <a:noFill/>
              </a:ln>
              <a:solidFill>
                <a:srgbClr val="F9F9F9"/>
              </a:solidFill>
              <a:effectLst/>
              <a:uLnTx/>
              <a:uFillTx/>
              <a:latin typeface="微软雅黑" panose="020B0503020204020204" pitchFamily="34" charset="-122"/>
              <a:ea typeface="微软雅黑" panose="020B0503020204020204" pitchFamily="34" charset="-122"/>
              <a:cs typeface="+mn-cs"/>
            </a:endParaRPr>
          </a:p>
        </p:txBody>
      </p:sp>
      <p:sp>
        <p:nvSpPr>
          <p:cNvPr id="5" name="文本占位符 4">
            <a:extLst>
              <a:ext uri="{FF2B5EF4-FFF2-40B4-BE49-F238E27FC236}">
                <a16:creationId xmlns:a16="http://schemas.microsoft.com/office/drawing/2014/main" id="{4D347052-8477-3AEB-BA1F-0E7438B0CD03}"/>
              </a:ext>
            </a:extLst>
          </p:cNvPr>
          <p:cNvSpPr>
            <a:spLocks noGrp="1"/>
          </p:cNvSpPr>
          <p:nvPr>
            <p:ph type="body" sz="quarter" idx="21"/>
          </p:nvPr>
        </p:nvSpPr>
        <p:spPr/>
        <p:txBody>
          <a:bodyPr/>
          <a:lstStyle/>
          <a:p>
            <a:r>
              <a:rPr lang="zh-CN" altLang="en-US" b="1" dirty="0"/>
              <a:t>图像风格化</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DC239C-72DF-7743-3DBF-964D3F4AA54F}"/>
              </a:ext>
            </a:extLst>
          </p:cNvPr>
          <p:cNvSpPr>
            <a:spLocks noGrp="1"/>
          </p:cNvSpPr>
          <p:nvPr>
            <p:ph type="title"/>
          </p:nvPr>
        </p:nvSpPr>
        <p:spPr/>
        <p:txBody>
          <a:bodyPr/>
          <a:lstStyle/>
          <a:p>
            <a:r>
              <a:rPr lang="zh-CN" altLang="en-US" dirty="0"/>
              <a:t>方法原理</a:t>
            </a:r>
          </a:p>
        </p:txBody>
      </p:sp>
      <p:sp>
        <p:nvSpPr>
          <p:cNvPr id="5" name="矩形: 圆角 4">
            <a:extLst>
              <a:ext uri="{FF2B5EF4-FFF2-40B4-BE49-F238E27FC236}">
                <a16:creationId xmlns:a16="http://schemas.microsoft.com/office/drawing/2014/main" id="{EF99D7B6-B10E-5C24-ADBF-79B70298FF8E}"/>
              </a:ext>
            </a:extLst>
          </p:cNvPr>
          <p:cNvSpPr/>
          <p:nvPr/>
        </p:nvSpPr>
        <p:spPr>
          <a:xfrm>
            <a:off x="887505" y="2151529"/>
            <a:ext cx="9825317" cy="1734671"/>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solidFill>
                  <a:schemeClr val="tx1"/>
                </a:solidFill>
              </a:rPr>
              <a:t>其中</a:t>
            </a:r>
            <a:r>
              <a:rPr lang="en-US" altLang="zh-CN" dirty="0" err="1">
                <a:solidFill>
                  <a:schemeClr val="tx1"/>
                </a:solidFill>
              </a:rPr>
              <a:t>Lcontent</a:t>
            </a:r>
            <a:r>
              <a:rPr lang="en-US" altLang="zh-CN" dirty="0">
                <a:solidFill>
                  <a:schemeClr val="tx1"/>
                </a:solidFill>
              </a:rPr>
              <a:t>(C,P)</a:t>
            </a:r>
            <a:r>
              <a:rPr lang="en-US" altLang="zh-CN" dirty="0" err="1">
                <a:solidFill>
                  <a:schemeClr val="tx1"/>
                </a:solidFill>
              </a:rPr>
              <a:t>Lcontent</a:t>
            </a:r>
            <a:r>
              <a:rPr lang="en-US" altLang="zh-CN" dirty="0">
                <a:solidFill>
                  <a:schemeClr val="tx1"/>
                </a:solidFill>
              </a:rPr>
              <a:t>​(C,P)</a:t>
            </a:r>
            <a:r>
              <a:rPr lang="zh-CN" altLang="en-US" dirty="0">
                <a:solidFill>
                  <a:schemeClr val="tx1"/>
                </a:solidFill>
              </a:rPr>
              <a:t>表示内容损失，衡量合成图像与内容图像在网络中某一层的特征表示的差异，</a:t>
            </a:r>
            <a:r>
              <a:rPr lang="en-US" altLang="zh-CN" dirty="0">
                <a:solidFill>
                  <a:schemeClr val="tx1"/>
                </a:solidFill>
              </a:rPr>
              <a:t>αα</a:t>
            </a:r>
            <a:r>
              <a:rPr lang="zh-CN" altLang="en-US" dirty="0">
                <a:solidFill>
                  <a:schemeClr val="tx1"/>
                </a:solidFill>
              </a:rPr>
              <a:t>表示内容损失的权重系数；</a:t>
            </a:r>
            <a:r>
              <a:rPr lang="en-US" altLang="zh-CN" dirty="0" err="1">
                <a:solidFill>
                  <a:schemeClr val="tx1"/>
                </a:solidFill>
              </a:rPr>
              <a:t>Lstyle</a:t>
            </a:r>
            <a:r>
              <a:rPr lang="en-US" altLang="zh-CN" dirty="0">
                <a:solidFill>
                  <a:schemeClr val="tx1"/>
                </a:solidFill>
              </a:rPr>
              <a:t>(S,P)</a:t>
            </a:r>
            <a:r>
              <a:rPr lang="en-US" altLang="zh-CN" dirty="0" err="1">
                <a:solidFill>
                  <a:schemeClr val="tx1"/>
                </a:solidFill>
              </a:rPr>
              <a:t>Lstyle</a:t>
            </a:r>
            <a:r>
              <a:rPr lang="en-US" altLang="zh-CN" dirty="0">
                <a:solidFill>
                  <a:schemeClr val="tx1"/>
                </a:solidFill>
              </a:rPr>
              <a:t>​(S,P)</a:t>
            </a:r>
            <a:r>
              <a:rPr lang="zh-CN" altLang="en-US" dirty="0">
                <a:solidFill>
                  <a:schemeClr val="tx1"/>
                </a:solidFill>
              </a:rPr>
              <a:t>表示风格损失，衡量合成图像与风格图像在网络中某一层的特征表示的差异，</a:t>
            </a:r>
            <a:r>
              <a:rPr lang="en-US" altLang="zh-CN" dirty="0">
                <a:solidFill>
                  <a:schemeClr val="tx1"/>
                </a:solidFill>
              </a:rPr>
              <a:t>ββ</a:t>
            </a:r>
            <a:r>
              <a:rPr lang="zh-CN" altLang="en-US" dirty="0">
                <a:solidFill>
                  <a:schemeClr val="tx1"/>
                </a:solidFill>
              </a:rPr>
              <a:t>表示风格损失的权重系数。</a:t>
            </a:r>
          </a:p>
        </p:txBody>
      </p:sp>
      <p:cxnSp>
        <p:nvCxnSpPr>
          <p:cNvPr id="7" name="直接连接符 6">
            <a:extLst>
              <a:ext uri="{FF2B5EF4-FFF2-40B4-BE49-F238E27FC236}">
                <a16:creationId xmlns:a16="http://schemas.microsoft.com/office/drawing/2014/main" id="{1FF434A8-92ED-4A37-4885-21F9C05B2AB2}"/>
              </a:ext>
            </a:extLst>
          </p:cNvPr>
          <p:cNvCxnSpPr>
            <a:cxnSpLocks/>
          </p:cNvCxnSpPr>
          <p:nvPr/>
        </p:nvCxnSpPr>
        <p:spPr>
          <a:xfrm>
            <a:off x="1219200" y="1981200"/>
            <a:ext cx="9143999"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矩形 7">
            <a:extLst>
              <a:ext uri="{FF2B5EF4-FFF2-40B4-BE49-F238E27FC236}">
                <a16:creationId xmlns:a16="http://schemas.microsoft.com/office/drawing/2014/main" id="{0FACA8BD-8E2B-A7DD-A612-2A94E45006A7}"/>
              </a:ext>
            </a:extLst>
          </p:cNvPr>
          <p:cNvSpPr/>
          <p:nvPr/>
        </p:nvSpPr>
        <p:spPr>
          <a:xfrm>
            <a:off x="1313328" y="1555381"/>
            <a:ext cx="8955741" cy="3406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文本框 10">
            <a:extLst>
              <a:ext uri="{FF2B5EF4-FFF2-40B4-BE49-F238E27FC236}">
                <a16:creationId xmlns:a16="http://schemas.microsoft.com/office/drawing/2014/main" id="{8E627E72-0D12-93EB-951C-7770E9D59642}"/>
              </a:ext>
            </a:extLst>
          </p:cNvPr>
          <p:cNvSpPr txBox="1"/>
          <p:nvPr/>
        </p:nvSpPr>
        <p:spPr>
          <a:xfrm>
            <a:off x="1479178" y="1414214"/>
            <a:ext cx="8086163" cy="461665"/>
          </a:xfrm>
          <a:prstGeom prst="rect">
            <a:avLst/>
          </a:prstGeom>
          <a:noFill/>
        </p:spPr>
        <p:txBody>
          <a:bodyPr wrap="square">
            <a:spAutoFit/>
          </a:bodyPr>
          <a:lstStyle/>
          <a:p>
            <a:pPr algn="ctr"/>
            <a:r>
              <a:rPr lang="zh-CN" altLang="en-US" sz="2400" dirty="0"/>
              <a:t>公式介绍：</a:t>
            </a:r>
            <a:r>
              <a:rPr lang="en-US" altLang="zh-CN" sz="2400" dirty="0" err="1"/>
              <a:t>Ltotal</a:t>
            </a:r>
            <a:r>
              <a:rPr lang="en-US" altLang="zh-CN" sz="2400" dirty="0"/>
              <a:t>​(P)=</a:t>
            </a:r>
            <a:r>
              <a:rPr lang="el-GR" altLang="zh-CN" sz="2400" dirty="0"/>
              <a:t>α⋅</a:t>
            </a:r>
            <a:r>
              <a:rPr lang="en-US" altLang="zh-CN" sz="2400" dirty="0" err="1"/>
              <a:t>Lcontent</a:t>
            </a:r>
            <a:r>
              <a:rPr lang="en-US" altLang="zh-CN" sz="2400" dirty="0"/>
              <a:t>​(C,P)+</a:t>
            </a:r>
            <a:r>
              <a:rPr lang="el-GR" altLang="zh-CN" sz="2400" dirty="0"/>
              <a:t>β⋅</a:t>
            </a:r>
            <a:r>
              <a:rPr lang="en-US" altLang="zh-CN" sz="2400" dirty="0" err="1"/>
              <a:t>Lstyle</a:t>
            </a:r>
            <a:r>
              <a:rPr lang="en-US" altLang="zh-CN" sz="2400" dirty="0"/>
              <a:t>​(S,P)</a:t>
            </a:r>
            <a:endParaRPr lang="zh-CN" altLang="en-US" sz="2400" dirty="0"/>
          </a:p>
        </p:txBody>
      </p:sp>
      <p:sp>
        <p:nvSpPr>
          <p:cNvPr id="12" name="矩形: 圆角 11">
            <a:extLst>
              <a:ext uri="{FF2B5EF4-FFF2-40B4-BE49-F238E27FC236}">
                <a16:creationId xmlns:a16="http://schemas.microsoft.com/office/drawing/2014/main" id="{751788E5-1C0A-02C6-64F5-A17C7C32E530}"/>
              </a:ext>
            </a:extLst>
          </p:cNvPr>
          <p:cNvSpPr/>
          <p:nvPr/>
        </p:nvSpPr>
        <p:spPr>
          <a:xfrm>
            <a:off x="878539" y="4285128"/>
            <a:ext cx="9834283" cy="1586753"/>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solidFill>
                  <a:schemeClr val="tx1"/>
                </a:solidFill>
              </a:rPr>
              <a:t>具体实现时，将损失函数</a:t>
            </a:r>
            <a:r>
              <a:rPr lang="en-US" altLang="zh-CN" dirty="0" err="1">
                <a:solidFill>
                  <a:schemeClr val="tx1"/>
                </a:solidFill>
              </a:rPr>
              <a:t>Lcontent</a:t>
            </a:r>
            <a:r>
              <a:rPr lang="en-US" altLang="zh-CN" dirty="0">
                <a:solidFill>
                  <a:schemeClr val="tx1"/>
                </a:solidFill>
              </a:rPr>
              <a:t>(C,P)</a:t>
            </a:r>
            <a:r>
              <a:rPr lang="en-US" altLang="zh-CN" dirty="0" err="1">
                <a:solidFill>
                  <a:schemeClr val="tx1"/>
                </a:solidFill>
              </a:rPr>
              <a:t>Lcontent</a:t>
            </a:r>
            <a:r>
              <a:rPr lang="en-US" altLang="zh-CN" dirty="0">
                <a:solidFill>
                  <a:schemeClr val="tx1"/>
                </a:solidFill>
              </a:rPr>
              <a:t>​(C,P)</a:t>
            </a:r>
            <a:r>
              <a:rPr lang="zh-CN" altLang="en-US" dirty="0">
                <a:solidFill>
                  <a:schemeClr val="tx1"/>
                </a:solidFill>
              </a:rPr>
              <a:t>设为合成图像与内容图像在网络中某一层的特征表示之间的均方误差（</a:t>
            </a:r>
            <a:r>
              <a:rPr lang="en-US" altLang="zh-CN" dirty="0">
                <a:solidFill>
                  <a:schemeClr val="tx1"/>
                </a:solidFill>
              </a:rPr>
              <a:t>MSE</a:t>
            </a:r>
            <a:r>
              <a:rPr lang="zh-CN" altLang="en-US" dirty="0">
                <a:solidFill>
                  <a:schemeClr val="tx1"/>
                </a:solidFill>
              </a:rPr>
              <a:t>）；将损失函数</a:t>
            </a:r>
            <a:r>
              <a:rPr lang="en-US" altLang="zh-CN" dirty="0" err="1">
                <a:solidFill>
                  <a:schemeClr val="tx1"/>
                </a:solidFill>
              </a:rPr>
              <a:t>Lstyle</a:t>
            </a:r>
            <a:r>
              <a:rPr lang="en-US" altLang="zh-CN" dirty="0">
                <a:solidFill>
                  <a:schemeClr val="tx1"/>
                </a:solidFill>
              </a:rPr>
              <a:t>(S,P)</a:t>
            </a:r>
            <a:r>
              <a:rPr lang="en-US" altLang="zh-CN" dirty="0" err="1">
                <a:solidFill>
                  <a:schemeClr val="tx1"/>
                </a:solidFill>
              </a:rPr>
              <a:t>Lstyle</a:t>
            </a:r>
            <a:r>
              <a:rPr lang="en-US" altLang="zh-CN" dirty="0">
                <a:solidFill>
                  <a:schemeClr val="tx1"/>
                </a:solidFill>
              </a:rPr>
              <a:t>​(S,P) </a:t>
            </a:r>
            <a:r>
              <a:rPr lang="zh-CN" altLang="en-US" dirty="0">
                <a:solidFill>
                  <a:schemeClr val="tx1"/>
                </a:solidFill>
              </a:rPr>
              <a:t>设为合成图像与风格图像在网络中某一层的特征表示之间的</a:t>
            </a:r>
            <a:r>
              <a:rPr lang="en-US" altLang="zh-CN" dirty="0">
                <a:solidFill>
                  <a:schemeClr val="tx1"/>
                </a:solidFill>
              </a:rPr>
              <a:t>Gram</a:t>
            </a:r>
            <a:r>
              <a:rPr lang="zh-CN" altLang="en-US" dirty="0">
                <a:solidFill>
                  <a:schemeClr val="tx1"/>
                </a:solidFill>
              </a:rPr>
              <a:t>矩阵的</a:t>
            </a:r>
            <a:r>
              <a:rPr lang="en-US" altLang="zh-CN" dirty="0">
                <a:solidFill>
                  <a:schemeClr val="tx1"/>
                </a:solidFill>
              </a:rPr>
              <a:t>MSE</a:t>
            </a:r>
            <a:r>
              <a:rPr lang="zh-CN" altLang="en-US" dirty="0">
                <a:solidFill>
                  <a:schemeClr val="tx1"/>
                </a:solidFill>
              </a:rPr>
              <a:t>。</a:t>
            </a:r>
          </a:p>
        </p:txBody>
      </p:sp>
    </p:spTree>
    <p:extLst>
      <p:ext uri="{BB962C8B-B14F-4D97-AF65-F5344CB8AC3E}">
        <p14:creationId xmlns:p14="http://schemas.microsoft.com/office/powerpoint/2010/main" val="2936326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465815" y="2796275"/>
            <a:ext cx="4921973" cy="1754326"/>
          </a:xfrm>
          <a:prstGeom prst="rect">
            <a:avLst/>
          </a:prstGeom>
          <a:solidFill>
            <a:schemeClr val="accent1"/>
          </a:solidFill>
          <a:effectLst>
            <a:outerShdw blurRad="152400" dist="38100" dir="5400000" algn="t" rotWithShape="0">
              <a:schemeClr val="accent1">
                <a:alpha val="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marL="0" marR="0" lvl="0" indent="0" defTabSz="914400" rtl="0" eaLnBrk="1" fontAlgn="auto" latinLnBrk="0" hangingPunct="1">
              <a:lnSpc>
                <a:spcPct val="100000"/>
              </a:lnSpc>
              <a:spcBef>
                <a:spcPts val="0"/>
              </a:spcBef>
              <a:spcAft>
                <a:spcPts val="0"/>
              </a:spcAft>
              <a:buClrTx/>
              <a:buSzTx/>
              <a:buFontTx/>
              <a:buNone/>
              <a:defRPr/>
            </a:pPr>
            <a:endParaRPr kumimoji="0" lang="en-US" altLang="zh-CN"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a:p>
            <a:pPr marL="0" marR="0" lvl="0" indent="0" defTabSz="914400" rtl="0" eaLnBrk="1" fontAlgn="auto" latinLnBrk="0" hangingPunct="1">
              <a:lnSpc>
                <a:spcPct val="100000"/>
              </a:lnSpc>
              <a:spcBef>
                <a:spcPts val="0"/>
              </a:spcBef>
              <a:spcAft>
                <a:spcPts val="0"/>
              </a:spcAft>
              <a:buClrTx/>
              <a:buSzTx/>
              <a:buFontTx/>
              <a:buNone/>
              <a:defRPr/>
            </a:pPr>
            <a:endParaRPr kumimoji="0" lang="en-US" altLang="zh-CN"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a:p>
            <a:pPr marL="0" marR="0" lvl="0" indent="0"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通过一张图片风格图，一张内容图，各自作为输入，经过网络得到各层卷积层的特征图</a:t>
            </a:r>
            <a:endParaRPr kumimoji="0" lang="en-US" altLang="zh-CN"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a:p>
            <a:pPr marL="0" marR="0" lvl="0" indent="0" defTabSz="914400" rtl="0" eaLnBrk="1" fontAlgn="auto" latinLnBrk="0" hangingPunct="1">
              <a:lnSpc>
                <a:spcPct val="100000"/>
              </a:lnSpc>
              <a:spcBef>
                <a:spcPts val="0"/>
              </a:spcBef>
              <a:spcAft>
                <a:spcPts val="0"/>
              </a:spcAft>
              <a:buClrTx/>
              <a:buSzTx/>
              <a:buFontTx/>
              <a:buNone/>
              <a:defRPr/>
            </a:pPr>
            <a:endParaRPr kumimoji="0" lang="en-US" altLang="zh-CN"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a:p>
            <a:pPr marL="0" marR="0" lvl="0" indent="0"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7" name="矩形 16"/>
          <p:cNvSpPr/>
          <p:nvPr/>
        </p:nvSpPr>
        <p:spPr>
          <a:xfrm rot="10800000">
            <a:off x="5601898" y="5906139"/>
            <a:ext cx="4094460" cy="230498"/>
          </a:xfrm>
          <a:prstGeom prst="rect">
            <a:avLst/>
          </a:prstGeom>
          <a:gradFill>
            <a:gsLst>
              <a:gs pos="100000">
                <a:schemeClr val="accent2">
                  <a:alpha val="0"/>
                </a:schemeClr>
              </a:gs>
              <a:gs pos="50000">
                <a:schemeClr val="accent1">
                  <a:alpha val="30000"/>
                </a:schemeClr>
              </a:gs>
              <a:gs pos="0">
                <a:schemeClr val="accent2">
                  <a:alpha val="0"/>
                </a:schemeClr>
              </a:gs>
            </a:gsLst>
            <a:lin ang="0" scaled="1"/>
          </a:gra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solidFill>
                  <a:prstClr val="white"/>
                </a:solidFill>
              </a:ln>
              <a:solidFill>
                <a:srgbClr val="82318E"/>
              </a:solidFill>
              <a:effectLst/>
              <a:uLnTx/>
              <a:uFillTx/>
              <a:latin typeface="微软雅黑" panose="020B0503020204020204" pitchFamily="34" charset="-122"/>
              <a:ea typeface="微软雅黑" panose="020B0503020204020204" pitchFamily="34" charset="-122"/>
              <a:cs typeface="+mn-cs"/>
            </a:endParaRPr>
          </a:p>
        </p:txBody>
      </p:sp>
      <p:sp>
        <p:nvSpPr>
          <p:cNvPr id="6" name="标题 5"/>
          <p:cNvSpPr>
            <a:spLocks noGrp="1"/>
          </p:cNvSpPr>
          <p:nvPr>
            <p:ph type="title"/>
          </p:nvPr>
        </p:nvSpPr>
        <p:spPr>
          <a:xfrm>
            <a:off x="806473" y="346081"/>
            <a:ext cx="3229816" cy="387798"/>
          </a:xfrm>
        </p:spPr>
        <p:txBody>
          <a:bodyPr lIns="0" tIns="0" rIns="0" bIns="0">
            <a:spAutoFit/>
          </a:bodyPr>
          <a:lstStyle/>
          <a:p>
            <a:r>
              <a:rPr lang="zh-CN" altLang="en-US" dirty="0"/>
              <a:t>方法原理</a:t>
            </a:r>
          </a:p>
        </p:txBody>
      </p:sp>
      <p:sp>
        <p:nvSpPr>
          <p:cNvPr id="5" name="矩形 4"/>
          <p:cNvSpPr/>
          <p:nvPr/>
        </p:nvSpPr>
        <p:spPr>
          <a:xfrm rot="10800000">
            <a:off x="7402214" y="967145"/>
            <a:ext cx="4094460" cy="230498"/>
          </a:xfrm>
          <a:prstGeom prst="rect">
            <a:avLst/>
          </a:prstGeom>
          <a:gradFill>
            <a:gsLst>
              <a:gs pos="100000">
                <a:schemeClr val="accent2">
                  <a:alpha val="0"/>
                </a:schemeClr>
              </a:gs>
              <a:gs pos="50000">
                <a:schemeClr val="accent1">
                  <a:alpha val="30000"/>
                </a:schemeClr>
              </a:gs>
              <a:gs pos="0">
                <a:schemeClr val="accent2">
                  <a:alpha val="0"/>
                </a:schemeClr>
              </a:gs>
            </a:gsLst>
            <a:lin ang="0" scaled="1"/>
          </a:gra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solidFill>
                  <a:prstClr val="white"/>
                </a:solidFill>
              </a:ln>
              <a:solidFill>
                <a:srgbClr val="82318E"/>
              </a:solidFill>
              <a:effectLst/>
              <a:uLnTx/>
              <a:uFillTx/>
              <a:latin typeface="微软雅黑" panose="020B0503020204020204" pitchFamily="34" charset="-122"/>
              <a:ea typeface="微软雅黑" panose="020B0503020204020204" pitchFamily="34" charset="-122"/>
              <a:cs typeface="+mn-cs"/>
            </a:endParaRPr>
          </a:p>
        </p:txBody>
      </p:sp>
      <p:pic>
        <p:nvPicPr>
          <p:cNvPr id="22" name="图片 2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56142" y="475010"/>
            <a:ext cx="2201515" cy="293536"/>
          </a:xfrm>
          <a:prstGeom prst="rect">
            <a:avLst/>
          </a:prstGeom>
          <a:noFill/>
          <a:extLst>
            <a:ext uri="{909E8E84-426E-40DD-AFC4-6F175D3DCCD1}">
              <a14:hiddenFill xmlns:a14="http://schemas.microsoft.com/office/drawing/2010/main">
                <a:solidFill>
                  <a:srgbClr val="FFFFFF"/>
                </a:solidFill>
              </a14:hiddenFill>
            </a:ext>
          </a:extLst>
        </p:spPr>
      </p:pic>
      <p:pic>
        <p:nvPicPr>
          <p:cNvPr id="4" name="图片 3">
            <a:extLst>
              <a:ext uri="{FF2B5EF4-FFF2-40B4-BE49-F238E27FC236}">
                <a16:creationId xmlns:a16="http://schemas.microsoft.com/office/drawing/2014/main" id="{A5F4D90D-2598-00D5-10B4-A86581DA68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01898" y="1503177"/>
            <a:ext cx="6477000" cy="4572000"/>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
        <p:nvSpPr>
          <p:cNvPr id="7" name="矩形 6">
            <a:extLst>
              <a:ext uri="{FF2B5EF4-FFF2-40B4-BE49-F238E27FC236}">
                <a16:creationId xmlns:a16="http://schemas.microsoft.com/office/drawing/2014/main" id="{A5AC484B-F388-5100-4A08-452C498C74ED}"/>
              </a:ext>
            </a:extLst>
          </p:cNvPr>
          <p:cNvSpPr/>
          <p:nvPr/>
        </p:nvSpPr>
        <p:spPr>
          <a:xfrm>
            <a:off x="806473" y="1721224"/>
            <a:ext cx="2537362" cy="7351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ACB699CF-4E85-2F09-6201-4E90FCE4E378}"/>
              </a:ext>
            </a:extLst>
          </p:cNvPr>
          <p:cNvSpPr txBox="1"/>
          <p:nvPr/>
        </p:nvSpPr>
        <p:spPr>
          <a:xfrm>
            <a:off x="529520" y="1627111"/>
            <a:ext cx="2628898" cy="461665"/>
          </a:xfrm>
          <a:prstGeom prst="rect">
            <a:avLst/>
          </a:prstGeom>
          <a:noFill/>
        </p:spPr>
        <p:txBody>
          <a:bodyPr wrap="square">
            <a:spAutoFit/>
          </a:bodyPr>
          <a:lstStyle/>
          <a:p>
            <a:r>
              <a:rPr lang="zh-CN" altLang="en-US" sz="2400" dirty="0">
                <a:solidFill>
                  <a:schemeClr val="tx2"/>
                </a:solidFill>
              </a:rPr>
              <a:t>风格迁移网络结构：</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7024D6-642C-5194-55ED-7753EBA075D1}"/>
              </a:ext>
            </a:extLst>
          </p:cNvPr>
          <p:cNvSpPr>
            <a:spLocks noGrp="1"/>
          </p:cNvSpPr>
          <p:nvPr>
            <p:ph type="title"/>
          </p:nvPr>
        </p:nvSpPr>
        <p:spPr/>
        <p:txBody>
          <a:bodyPr/>
          <a:lstStyle/>
          <a:p>
            <a:r>
              <a:rPr lang="zh-CN" altLang="en-US" dirty="0"/>
              <a:t>方法原理</a:t>
            </a:r>
          </a:p>
        </p:txBody>
      </p:sp>
      <p:pic>
        <p:nvPicPr>
          <p:cNvPr id="3" name="图片 2">
            <a:extLst>
              <a:ext uri="{FF2B5EF4-FFF2-40B4-BE49-F238E27FC236}">
                <a16:creationId xmlns:a16="http://schemas.microsoft.com/office/drawing/2014/main" id="{D10CA331-4C9C-85FC-F725-971FEA8DE313}"/>
              </a:ext>
            </a:extLst>
          </p:cNvPr>
          <p:cNvPicPr>
            <a:picLocks noChangeAspect="1"/>
          </p:cNvPicPr>
          <p:nvPr/>
        </p:nvPicPr>
        <p:blipFill>
          <a:blip r:embed="rId2"/>
          <a:stretch>
            <a:fillRect/>
          </a:stretch>
        </p:blipFill>
        <p:spPr>
          <a:xfrm>
            <a:off x="4649653" y="3983131"/>
            <a:ext cx="6810375" cy="2343150"/>
          </a:xfrm>
          <a:prstGeom prst="rect">
            <a:avLst/>
          </a:prstGeom>
        </p:spPr>
      </p:pic>
      <p:cxnSp>
        <p:nvCxnSpPr>
          <p:cNvPr id="5" name="直接连接符 4">
            <a:extLst>
              <a:ext uri="{FF2B5EF4-FFF2-40B4-BE49-F238E27FC236}">
                <a16:creationId xmlns:a16="http://schemas.microsoft.com/office/drawing/2014/main" id="{E75443FE-C0DD-53F8-ED68-06B6FCCCAD83}"/>
              </a:ext>
            </a:extLst>
          </p:cNvPr>
          <p:cNvCxnSpPr>
            <a:cxnSpLocks/>
          </p:cNvCxnSpPr>
          <p:nvPr/>
        </p:nvCxnSpPr>
        <p:spPr>
          <a:xfrm>
            <a:off x="475129" y="1703294"/>
            <a:ext cx="11374811"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矩形 7">
            <a:extLst>
              <a:ext uri="{FF2B5EF4-FFF2-40B4-BE49-F238E27FC236}">
                <a16:creationId xmlns:a16="http://schemas.microsoft.com/office/drawing/2014/main" id="{55C94367-7F5E-E098-14B2-D905A8FA66DD}"/>
              </a:ext>
            </a:extLst>
          </p:cNvPr>
          <p:cNvSpPr/>
          <p:nvPr/>
        </p:nvSpPr>
        <p:spPr>
          <a:xfrm>
            <a:off x="408594" y="1170515"/>
            <a:ext cx="11374811" cy="394444"/>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本次项目中主要使用基于风格迁移的</a:t>
            </a:r>
            <a:r>
              <a:rPr lang="en-US" altLang="zh-CN" dirty="0">
                <a:solidFill>
                  <a:schemeClr val="tx1"/>
                </a:solidFill>
              </a:rPr>
              <a:t>MSG-Net</a:t>
            </a:r>
            <a:r>
              <a:rPr lang="zh-CN" altLang="en-US" dirty="0">
                <a:solidFill>
                  <a:schemeClr val="tx1"/>
                </a:solidFill>
              </a:rPr>
              <a:t>模型</a:t>
            </a:r>
          </a:p>
        </p:txBody>
      </p:sp>
      <p:sp>
        <p:nvSpPr>
          <p:cNvPr id="9" name="矩形: 单圆角 8">
            <a:extLst>
              <a:ext uri="{FF2B5EF4-FFF2-40B4-BE49-F238E27FC236}">
                <a16:creationId xmlns:a16="http://schemas.microsoft.com/office/drawing/2014/main" id="{AFEAA4DA-493F-2D91-0CC8-95EF8462D13D}"/>
              </a:ext>
            </a:extLst>
          </p:cNvPr>
          <p:cNvSpPr/>
          <p:nvPr/>
        </p:nvSpPr>
        <p:spPr>
          <a:xfrm>
            <a:off x="990600" y="1809974"/>
            <a:ext cx="10210800" cy="1252085"/>
          </a:xfrm>
          <a:prstGeom prst="round1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solidFill>
                  <a:schemeClr val="tx1"/>
                </a:solidFill>
              </a:rPr>
              <a:t>该模型主要采用了如下公式对</a:t>
            </a:r>
            <a:r>
              <a:rPr lang="en-US" altLang="zh-CN" dirty="0">
                <a:solidFill>
                  <a:schemeClr val="tx1"/>
                </a:solidFill>
              </a:rPr>
              <a:t>content </a:t>
            </a:r>
            <a:r>
              <a:rPr lang="zh-CN" altLang="en-US" dirty="0">
                <a:solidFill>
                  <a:schemeClr val="tx1"/>
                </a:solidFill>
              </a:rPr>
              <a:t>得到的</a:t>
            </a:r>
            <a:r>
              <a:rPr lang="en-US" altLang="zh-CN" dirty="0">
                <a:solidFill>
                  <a:schemeClr val="tx1"/>
                </a:solidFill>
              </a:rPr>
              <a:t>feature maps </a:t>
            </a:r>
            <a:r>
              <a:rPr lang="zh-CN" altLang="en-US" dirty="0">
                <a:solidFill>
                  <a:schemeClr val="tx1"/>
                </a:solidFill>
              </a:rPr>
              <a:t>进行基于目标风格的调整，通过训练整个网络使用梯度下降求解的方式，不断更新矩阵</a:t>
            </a:r>
            <a:r>
              <a:rPr lang="en-US" altLang="zh-CN" dirty="0">
                <a:solidFill>
                  <a:schemeClr val="tx1"/>
                </a:solidFill>
              </a:rPr>
              <a:t>W</a:t>
            </a:r>
            <a:r>
              <a:rPr lang="zh-CN" altLang="en-US" dirty="0">
                <a:solidFill>
                  <a:schemeClr val="tx1"/>
                </a:solidFill>
              </a:rPr>
              <a:t>。得到</a:t>
            </a:r>
            <a:r>
              <a:rPr lang="en-US" altLang="zh-CN" dirty="0">
                <a:solidFill>
                  <a:schemeClr val="tx1"/>
                </a:solidFill>
              </a:rPr>
              <a:t>W</a:t>
            </a:r>
            <a:r>
              <a:rPr lang="zh-CN" altLang="en-US" dirty="0">
                <a:solidFill>
                  <a:schemeClr val="tx1"/>
                </a:solidFill>
              </a:rPr>
              <a:t>矩阵之后在前向网络中使用。公式如下：</a:t>
            </a:r>
            <a:endParaRPr lang="en-US" altLang="zh-CN" dirty="0">
              <a:solidFill>
                <a:schemeClr val="tx1"/>
              </a:solidFill>
            </a:endParaRPr>
          </a:p>
          <a:p>
            <a:endParaRPr lang="zh-CN" altLang="en-US" dirty="0">
              <a:solidFill>
                <a:schemeClr val="tx1"/>
              </a:solidFill>
            </a:endParaRPr>
          </a:p>
        </p:txBody>
      </p:sp>
      <p:pic>
        <p:nvPicPr>
          <p:cNvPr id="11" name="图片 10">
            <a:extLst>
              <a:ext uri="{FF2B5EF4-FFF2-40B4-BE49-F238E27FC236}">
                <a16:creationId xmlns:a16="http://schemas.microsoft.com/office/drawing/2014/main" id="{CB8B3A87-2D21-FCEE-B3D0-72419E215251}"/>
              </a:ext>
            </a:extLst>
          </p:cNvPr>
          <p:cNvPicPr>
            <a:picLocks noChangeAspect="1"/>
          </p:cNvPicPr>
          <p:nvPr/>
        </p:nvPicPr>
        <p:blipFill>
          <a:blip r:embed="rId3"/>
          <a:stretch>
            <a:fillRect/>
          </a:stretch>
        </p:blipFill>
        <p:spPr>
          <a:xfrm>
            <a:off x="1159695" y="2598823"/>
            <a:ext cx="2629128" cy="419136"/>
          </a:xfrm>
          <a:prstGeom prst="rect">
            <a:avLst/>
          </a:prstGeom>
        </p:spPr>
      </p:pic>
      <p:sp>
        <p:nvSpPr>
          <p:cNvPr id="12" name="矩形 11">
            <a:extLst>
              <a:ext uri="{FF2B5EF4-FFF2-40B4-BE49-F238E27FC236}">
                <a16:creationId xmlns:a16="http://schemas.microsoft.com/office/drawing/2014/main" id="{3FB190AF-C0BA-54C4-B83F-9F83CFD0FEB4}"/>
              </a:ext>
            </a:extLst>
          </p:cNvPr>
          <p:cNvSpPr/>
          <p:nvPr/>
        </p:nvSpPr>
        <p:spPr>
          <a:xfrm>
            <a:off x="546847" y="3200397"/>
            <a:ext cx="10913181" cy="6002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t>   是</a:t>
            </a:r>
            <a:r>
              <a:rPr lang="en-US" altLang="zh-CN" dirty="0"/>
              <a:t>Content</a:t>
            </a:r>
            <a:r>
              <a:rPr lang="zh-CN" altLang="en-US" dirty="0"/>
              <a:t>调整后的</a:t>
            </a:r>
            <a:r>
              <a:rPr lang="en-US" altLang="zh-CN" dirty="0"/>
              <a:t>feature maps</a:t>
            </a:r>
            <a:r>
              <a:rPr lang="zh-CN" altLang="en-US" dirty="0"/>
              <a:t>，     是指输入图片</a:t>
            </a:r>
            <a:r>
              <a:rPr lang="en-US" altLang="zh-CN" dirty="0"/>
              <a:t>x</a:t>
            </a:r>
            <a:r>
              <a:rPr lang="zh-CN" altLang="en-US" dirty="0"/>
              <a:t>在第</a:t>
            </a:r>
            <a:r>
              <a:rPr lang="en-US" altLang="zh-CN" dirty="0" err="1"/>
              <a:t>i</a:t>
            </a:r>
            <a:r>
              <a:rPr lang="zh-CN" altLang="en-US" dirty="0"/>
              <a:t>个尺度的</a:t>
            </a:r>
            <a:r>
              <a:rPr lang="en-US" altLang="zh-CN" dirty="0"/>
              <a:t>feature maps</a:t>
            </a:r>
            <a:r>
              <a:rPr lang="zh-CN" altLang="en-US" dirty="0"/>
              <a:t>，   是代表</a:t>
            </a:r>
            <a:r>
              <a:rPr lang="en-US" altLang="zh-CN" dirty="0"/>
              <a:t>reshape</a:t>
            </a:r>
            <a:r>
              <a:rPr lang="zh-CN" altLang="en-US" dirty="0"/>
              <a:t>操作。</a:t>
            </a:r>
            <a:endParaRPr lang="en-US" altLang="zh-CN" dirty="0"/>
          </a:p>
        </p:txBody>
      </p:sp>
      <p:pic>
        <p:nvPicPr>
          <p:cNvPr id="14" name="图片 13">
            <a:extLst>
              <a:ext uri="{FF2B5EF4-FFF2-40B4-BE49-F238E27FC236}">
                <a16:creationId xmlns:a16="http://schemas.microsoft.com/office/drawing/2014/main" id="{4660EDD5-D0CC-4D9E-F945-5253F7353B61}"/>
              </a:ext>
            </a:extLst>
          </p:cNvPr>
          <p:cNvPicPr>
            <a:picLocks noChangeAspect="1"/>
          </p:cNvPicPr>
          <p:nvPr/>
        </p:nvPicPr>
        <p:blipFill>
          <a:blip r:embed="rId4"/>
          <a:stretch>
            <a:fillRect/>
          </a:stretch>
        </p:blipFill>
        <p:spPr>
          <a:xfrm>
            <a:off x="615955" y="3241628"/>
            <a:ext cx="190517" cy="228620"/>
          </a:xfrm>
          <a:prstGeom prst="rect">
            <a:avLst/>
          </a:prstGeom>
        </p:spPr>
      </p:pic>
      <p:pic>
        <p:nvPicPr>
          <p:cNvPr id="16" name="图片 15">
            <a:extLst>
              <a:ext uri="{FF2B5EF4-FFF2-40B4-BE49-F238E27FC236}">
                <a16:creationId xmlns:a16="http://schemas.microsoft.com/office/drawing/2014/main" id="{F7791E3E-A86B-6440-644B-D2450B3477D0}"/>
              </a:ext>
            </a:extLst>
          </p:cNvPr>
          <p:cNvPicPr>
            <a:picLocks noChangeAspect="1"/>
          </p:cNvPicPr>
          <p:nvPr/>
        </p:nvPicPr>
        <p:blipFill>
          <a:blip r:embed="rId5"/>
          <a:stretch>
            <a:fillRect/>
          </a:stretch>
        </p:blipFill>
        <p:spPr>
          <a:xfrm>
            <a:off x="4462947" y="3294973"/>
            <a:ext cx="373412" cy="182896"/>
          </a:xfrm>
          <a:prstGeom prst="rect">
            <a:avLst/>
          </a:prstGeom>
        </p:spPr>
      </p:pic>
      <p:pic>
        <p:nvPicPr>
          <p:cNvPr id="18" name="图片 17">
            <a:extLst>
              <a:ext uri="{FF2B5EF4-FFF2-40B4-BE49-F238E27FC236}">
                <a16:creationId xmlns:a16="http://schemas.microsoft.com/office/drawing/2014/main" id="{5E45B518-4911-E639-F0F6-46065A7F5459}"/>
              </a:ext>
            </a:extLst>
          </p:cNvPr>
          <p:cNvPicPr>
            <a:picLocks noChangeAspect="1"/>
          </p:cNvPicPr>
          <p:nvPr/>
        </p:nvPicPr>
        <p:blipFill>
          <a:blip r:embed="rId6"/>
          <a:stretch>
            <a:fillRect/>
          </a:stretch>
        </p:blipFill>
        <p:spPr>
          <a:xfrm>
            <a:off x="9348611" y="3294973"/>
            <a:ext cx="236240" cy="175275"/>
          </a:xfrm>
          <a:prstGeom prst="rect">
            <a:avLst/>
          </a:prstGeom>
        </p:spPr>
      </p:pic>
      <p:sp>
        <p:nvSpPr>
          <p:cNvPr id="19" name="椭圆 18">
            <a:extLst>
              <a:ext uri="{FF2B5EF4-FFF2-40B4-BE49-F238E27FC236}">
                <a16:creationId xmlns:a16="http://schemas.microsoft.com/office/drawing/2014/main" id="{24A1F1AC-1228-4E9E-8B49-B536AD121A8F}"/>
              </a:ext>
            </a:extLst>
          </p:cNvPr>
          <p:cNvSpPr/>
          <p:nvPr/>
        </p:nvSpPr>
        <p:spPr>
          <a:xfrm>
            <a:off x="1335741" y="4228259"/>
            <a:ext cx="2779059" cy="1852893"/>
          </a:xfrm>
          <a:prstGeom prst="ellipse">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dirty="0">
                <a:solidFill>
                  <a:schemeClr val="tx1"/>
                </a:solidFill>
              </a:rPr>
              <a:t>网络结构：</a:t>
            </a:r>
          </a:p>
        </p:txBody>
      </p:sp>
    </p:spTree>
    <p:extLst>
      <p:ext uri="{BB962C8B-B14F-4D97-AF65-F5344CB8AC3E}">
        <p14:creationId xmlns:p14="http://schemas.microsoft.com/office/powerpoint/2010/main" val="20478190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94D752-86B8-426D-0400-1A3759AB9404}"/>
              </a:ext>
            </a:extLst>
          </p:cNvPr>
          <p:cNvSpPr>
            <a:spLocks noGrp="1"/>
          </p:cNvSpPr>
          <p:nvPr>
            <p:ph type="title"/>
          </p:nvPr>
        </p:nvSpPr>
        <p:spPr/>
        <p:txBody>
          <a:bodyPr/>
          <a:lstStyle/>
          <a:p>
            <a:r>
              <a:rPr lang="zh-CN" altLang="en-US" dirty="0"/>
              <a:t>方法原理</a:t>
            </a:r>
          </a:p>
        </p:txBody>
      </p:sp>
      <p:sp>
        <p:nvSpPr>
          <p:cNvPr id="3" name="矩形: 单圆角 2">
            <a:extLst>
              <a:ext uri="{FF2B5EF4-FFF2-40B4-BE49-F238E27FC236}">
                <a16:creationId xmlns:a16="http://schemas.microsoft.com/office/drawing/2014/main" id="{19821CBD-FE20-79AE-1994-E8BD775CA41F}"/>
              </a:ext>
            </a:extLst>
          </p:cNvPr>
          <p:cNvSpPr/>
          <p:nvPr/>
        </p:nvSpPr>
        <p:spPr>
          <a:xfrm>
            <a:off x="1021977" y="1013741"/>
            <a:ext cx="9744635" cy="627530"/>
          </a:xfrm>
          <a:prstGeom prst="round1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关于网络结构的解释：</a:t>
            </a:r>
          </a:p>
        </p:txBody>
      </p:sp>
      <p:cxnSp>
        <p:nvCxnSpPr>
          <p:cNvPr id="5" name="直接连接符 4">
            <a:extLst>
              <a:ext uri="{FF2B5EF4-FFF2-40B4-BE49-F238E27FC236}">
                <a16:creationId xmlns:a16="http://schemas.microsoft.com/office/drawing/2014/main" id="{1CF1BA66-6F55-59AA-F881-E17DCAC9A750}"/>
              </a:ext>
            </a:extLst>
          </p:cNvPr>
          <p:cNvCxnSpPr>
            <a:cxnSpLocks/>
          </p:cNvCxnSpPr>
          <p:nvPr/>
        </p:nvCxnSpPr>
        <p:spPr>
          <a:xfrm>
            <a:off x="806472" y="1828800"/>
            <a:ext cx="10309763"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矩形: 圆角 6">
            <a:extLst>
              <a:ext uri="{FF2B5EF4-FFF2-40B4-BE49-F238E27FC236}">
                <a16:creationId xmlns:a16="http://schemas.microsoft.com/office/drawing/2014/main" id="{9C4B5CA5-E8F7-45A8-4B8F-3A2A625FCF76}"/>
              </a:ext>
            </a:extLst>
          </p:cNvPr>
          <p:cNvSpPr/>
          <p:nvPr/>
        </p:nvSpPr>
        <p:spPr>
          <a:xfrm>
            <a:off x="1021977" y="2187388"/>
            <a:ext cx="9744635" cy="383689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t>此网络结构中主要有两个部分：</a:t>
            </a:r>
            <a:r>
              <a:rPr lang="en-US" altLang="zh-CN" dirty="0"/>
              <a:t>MSG-Net</a:t>
            </a:r>
            <a:r>
              <a:rPr lang="zh-CN" altLang="en-US" dirty="0"/>
              <a:t>和损耗网络。</a:t>
            </a:r>
          </a:p>
          <a:p>
            <a:r>
              <a:rPr lang="zh-CN" altLang="en-US" dirty="0"/>
              <a:t>损耗网络和之前一般的一致，是采用了用于图像识别预训练好的</a:t>
            </a:r>
            <a:r>
              <a:rPr lang="en-US" altLang="zh-CN" dirty="0" err="1"/>
              <a:t>vgg</a:t>
            </a:r>
            <a:r>
              <a:rPr lang="zh-CN" altLang="en-US" dirty="0"/>
              <a:t>网络。</a:t>
            </a:r>
          </a:p>
          <a:p>
            <a:r>
              <a:rPr lang="en-US" altLang="zh-CN" dirty="0"/>
              <a:t>       MSG-Net </a:t>
            </a:r>
            <a:r>
              <a:rPr lang="zh-CN" altLang="en-US" dirty="0"/>
              <a:t>主要涉及了两个子网络：</a:t>
            </a:r>
            <a:r>
              <a:rPr lang="en-US" altLang="zh-CN" dirty="0"/>
              <a:t>Descriptive Network </a:t>
            </a:r>
            <a:r>
              <a:rPr lang="zh-CN" altLang="en-US" dirty="0"/>
              <a:t>和 </a:t>
            </a:r>
            <a:r>
              <a:rPr lang="en-US" altLang="zh-CN" dirty="0"/>
              <a:t>Transformation Network</a:t>
            </a:r>
            <a:r>
              <a:rPr lang="zh-CN" altLang="en-US" dirty="0"/>
              <a:t>。</a:t>
            </a:r>
          </a:p>
          <a:p>
            <a:r>
              <a:rPr lang="zh-CN" altLang="en-US" dirty="0"/>
              <a:t>       </a:t>
            </a:r>
            <a:r>
              <a:rPr lang="en-US" altLang="zh-CN" dirty="0"/>
              <a:t>Descriptive Network</a:t>
            </a:r>
            <a:r>
              <a:rPr lang="zh-CN" altLang="en-US" dirty="0"/>
              <a:t>是使用一个预训练好的</a:t>
            </a:r>
            <a:r>
              <a:rPr lang="en-US" altLang="zh-CN" dirty="0" err="1"/>
              <a:t>vgg</a:t>
            </a:r>
            <a:r>
              <a:rPr lang="zh-CN" altLang="en-US" dirty="0"/>
              <a:t>网络，</a:t>
            </a:r>
            <a:endParaRPr lang="en-US" altLang="zh-CN" dirty="0"/>
          </a:p>
          <a:p>
            <a:r>
              <a:rPr lang="zh-CN" altLang="en-US" dirty="0"/>
              <a:t>此网络可以表示用于内容的语义信息以及风格信息。图像的语义内容可以直接用层的</a:t>
            </a:r>
            <a:r>
              <a:rPr lang="en-US" altLang="zh-CN" dirty="0"/>
              <a:t>feature maps</a:t>
            </a:r>
            <a:r>
              <a:rPr lang="zh-CN" altLang="en-US" dirty="0"/>
              <a:t>经过激励之后的激励值表示，越高层的特征表现越抽象，越能表现差异性，层数越低通常表示的是相对更通用性的信息，纹理、颜色等。图像的风格信息可以直接通过层的</a:t>
            </a:r>
            <a:r>
              <a:rPr lang="en-US" altLang="zh-CN" dirty="0"/>
              <a:t>feature maps</a:t>
            </a:r>
            <a:r>
              <a:rPr lang="zh-CN" altLang="en-US" dirty="0"/>
              <a:t>的</a:t>
            </a:r>
            <a:r>
              <a:rPr lang="en-US" altLang="zh-CN" dirty="0"/>
              <a:t>gram</a:t>
            </a:r>
            <a:r>
              <a:rPr lang="zh-CN" altLang="en-US" dirty="0"/>
              <a:t>矩阵表示。这里主要用它来得到</a:t>
            </a:r>
            <a:r>
              <a:rPr lang="en-US" altLang="zh-CN" dirty="0"/>
              <a:t>style image</a:t>
            </a:r>
            <a:r>
              <a:rPr lang="zh-CN" altLang="en-US" dirty="0"/>
              <a:t>在多个尺度上的</a:t>
            </a:r>
            <a:r>
              <a:rPr lang="en-US" altLang="zh-CN" dirty="0"/>
              <a:t>feature maps</a:t>
            </a:r>
            <a:r>
              <a:rPr lang="zh-CN" altLang="en-US" dirty="0"/>
              <a:t>，从而计算</a:t>
            </a:r>
            <a:r>
              <a:rPr lang="en-US" altLang="zh-CN" dirty="0"/>
              <a:t>feature </a:t>
            </a:r>
            <a:r>
              <a:rPr lang="zh-CN" altLang="en-US" dirty="0"/>
              <a:t>的统计信息</a:t>
            </a:r>
            <a:r>
              <a:rPr lang="en-US" altLang="zh-CN" dirty="0"/>
              <a:t>gram </a:t>
            </a:r>
            <a:r>
              <a:rPr lang="zh-CN" altLang="en-US" dirty="0"/>
              <a:t>矩阵。</a:t>
            </a:r>
          </a:p>
        </p:txBody>
      </p:sp>
    </p:spTree>
    <p:extLst>
      <p:ext uri="{BB962C8B-B14F-4D97-AF65-F5344CB8AC3E}">
        <p14:creationId xmlns:p14="http://schemas.microsoft.com/office/powerpoint/2010/main" val="38607049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pattFill prst="wdUpDiag">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14" name="任意多边形: 形状 13"/>
          <p:cNvSpPr/>
          <p:nvPr/>
        </p:nvSpPr>
        <p:spPr>
          <a:xfrm rot="5400000" flipH="1">
            <a:off x="3167860" y="-3188442"/>
            <a:ext cx="5856280" cy="12192002"/>
          </a:xfrm>
          <a:custGeom>
            <a:avLst/>
            <a:gdLst>
              <a:gd name="connsiteX0" fmla="*/ 360601 w 5978618"/>
              <a:gd name="connsiteY0" fmla="*/ 6096001 h 12192002"/>
              <a:gd name="connsiteX1" fmla="*/ 735 w 5978618"/>
              <a:gd name="connsiteY1" fmla="*/ 6304723 h 12192002"/>
              <a:gd name="connsiteX2" fmla="*/ 735 w 5978618"/>
              <a:gd name="connsiteY2" fmla="*/ 5887279 h 12192002"/>
              <a:gd name="connsiteX3" fmla="*/ 5978618 w 5978618"/>
              <a:gd name="connsiteY3" fmla="*/ 12192002 h 12192002"/>
              <a:gd name="connsiteX4" fmla="*/ 5978618 w 5978618"/>
              <a:gd name="connsiteY4" fmla="*/ 0 h 12192002"/>
              <a:gd name="connsiteX5" fmla="*/ 0 w 5978618"/>
              <a:gd name="connsiteY5" fmla="*/ 0 h 12192002"/>
              <a:gd name="connsiteX6" fmla="*/ 0 w 5978618"/>
              <a:gd name="connsiteY6" fmla="*/ 12192002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78618" h="12192002">
                <a:moveTo>
                  <a:pt x="360601" y="6096001"/>
                </a:moveTo>
                <a:lnTo>
                  <a:pt x="735" y="6304723"/>
                </a:lnTo>
                <a:lnTo>
                  <a:pt x="735" y="5887279"/>
                </a:lnTo>
                <a:close/>
                <a:moveTo>
                  <a:pt x="5978618" y="12192002"/>
                </a:moveTo>
                <a:lnTo>
                  <a:pt x="5978618" y="0"/>
                </a:lnTo>
                <a:lnTo>
                  <a:pt x="0" y="0"/>
                </a:lnTo>
                <a:lnTo>
                  <a:pt x="0" y="12192002"/>
                </a:lnTo>
                <a:close/>
              </a:path>
            </a:pathLst>
          </a:custGeom>
          <a:gradFill>
            <a:gsLst>
              <a:gs pos="0">
                <a:schemeClr val="accent1"/>
              </a:gs>
              <a:gs pos="100000">
                <a:schemeClr val="accent1">
                  <a:alpha val="67000"/>
                </a:schemeClr>
              </a:gs>
            </a:gsLst>
            <a:lin ang="0" scaled="0"/>
          </a:gra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3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8" name="图片 7"/>
          <p:cNvPicPr>
            <a:picLocks noChangeAspect="1"/>
          </p:cNvPicPr>
          <p:nvPr/>
        </p:nvPicPr>
        <p:blipFill>
          <a:blip r:embed="rId2" cstate="screen"/>
          <a:srcRect l="835" t="978" r="6018"/>
          <a:stretch>
            <a:fillRect/>
          </a:stretch>
        </p:blipFill>
        <p:spPr>
          <a:xfrm>
            <a:off x="0" y="0"/>
            <a:ext cx="12192000" cy="5799011"/>
          </a:xfrm>
          <a:custGeom>
            <a:avLst/>
            <a:gdLst>
              <a:gd name="connsiteX0" fmla="*/ 0 w 12192000"/>
              <a:gd name="connsiteY0" fmla="*/ 0 h 5799011"/>
              <a:gd name="connsiteX1" fmla="*/ 12192000 w 12192000"/>
              <a:gd name="connsiteY1" fmla="*/ 0 h 5799011"/>
              <a:gd name="connsiteX2" fmla="*/ 12192000 w 12192000"/>
              <a:gd name="connsiteY2" fmla="*/ 5799011 h 5799011"/>
              <a:gd name="connsiteX3" fmla="*/ 0 w 12192000"/>
              <a:gd name="connsiteY3" fmla="*/ 5799011 h 5799011"/>
            </a:gdLst>
            <a:ahLst/>
            <a:cxnLst>
              <a:cxn ang="0">
                <a:pos x="connsiteX0" y="connsiteY0"/>
              </a:cxn>
              <a:cxn ang="0">
                <a:pos x="connsiteX1" y="connsiteY1"/>
              </a:cxn>
              <a:cxn ang="0">
                <a:pos x="connsiteX2" y="connsiteY2"/>
              </a:cxn>
              <a:cxn ang="0">
                <a:pos x="connsiteX3" y="connsiteY3"/>
              </a:cxn>
            </a:cxnLst>
            <a:rect l="l" t="t" r="r" b="b"/>
            <a:pathLst>
              <a:path w="12192000" h="5799011">
                <a:moveTo>
                  <a:pt x="0" y="0"/>
                </a:moveTo>
                <a:lnTo>
                  <a:pt x="12192000" y="0"/>
                </a:lnTo>
                <a:lnTo>
                  <a:pt x="12192000" y="5799011"/>
                </a:lnTo>
                <a:lnTo>
                  <a:pt x="0" y="5799011"/>
                </a:lnTo>
                <a:close/>
              </a:path>
            </a:pathLst>
          </a:custGeom>
        </p:spPr>
      </p:pic>
      <p:sp>
        <p:nvSpPr>
          <p:cNvPr id="2" name="文本占位符 1"/>
          <p:cNvSpPr>
            <a:spLocks noGrp="1"/>
          </p:cNvSpPr>
          <p:nvPr>
            <p:ph type="body" sz="quarter" idx="17"/>
          </p:nvPr>
        </p:nvSpPr>
        <p:spPr/>
        <p:txBody>
          <a:bodyPr lIns="0" tIns="0" rIns="0" bIns="0">
            <a:spAutoFit/>
          </a:bodyPr>
          <a:lstStyle/>
          <a:p>
            <a:r>
              <a:rPr lang="en-US" altLang="zh-CN" b="1" dirty="0">
                <a:latin typeface="+mj-ea"/>
                <a:ea typeface="+mj-ea"/>
              </a:rPr>
              <a:t>03</a:t>
            </a:r>
            <a:endParaRPr lang="zh-CN" altLang="en-US" b="1" dirty="0">
              <a:latin typeface="+mj-ea"/>
              <a:ea typeface="+mj-ea"/>
            </a:endParaRPr>
          </a:p>
        </p:txBody>
      </p:sp>
      <p:sp>
        <p:nvSpPr>
          <p:cNvPr id="3" name="文本占位符 2"/>
          <p:cNvSpPr>
            <a:spLocks noGrp="1"/>
          </p:cNvSpPr>
          <p:nvPr>
            <p:ph type="body" sz="quarter" idx="21"/>
          </p:nvPr>
        </p:nvSpPr>
        <p:spPr>
          <a:xfrm>
            <a:off x="3902971" y="2837924"/>
            <a:ext cx="4072135" cy="1300036"/>
          </a:xfrm>
        </p:spPr>
        <p:txBody>
          <a:bodyPr lIns="0" tIns="0" rIns="0" bIns="0">
            <a:spAutoFit/>
          </a:bodyPr>
          <a:lstStyle/>
          <a:p>
            <a:r>
              <a:rPr lang="zh-CN" altLang="en-US" sz="7200" b="1" dirty="0">
                <a:latin typeface="+mj-ea"/>
                <a:ea typeface="+mj-ea"/>
              </a:rPr>
              <a:t>实验设置</a:t>
            </a:r>
          </a:p>
        </p:txBody>
      </p:sp>
      <p:sp>
        <p:nvSpPr>
          <p:cNvPr id="6" name="文本占位符 5">
            <a:extLst>
              <a:ext uri="{FF2B5EF4-FFF2-40B4-BE49-F238E27FC236}">
                <a16:creationId xmlns:a16="http://schemas.microsoft.com/office/drawing/2014/main" id="{EB02AE45-D294-2F95-5534-40D093E2952C}"/>
              </a:ext>
            </a:extLst>
          </p:cNvPr>
          <p:cNvSpPr>
            <a:spLocks noGrp="1"/>
          </p:cNvSpPr>
          <p:nvPr>
            <p:ph type="body" sz="quarter" idx="12"/>
          </p:nvPr>
        </p:nvSpPr>
        <p:spPr/>
        <p:txBody>
          <a:bodyPr/>
          <a:lstStyle/>
          <a:p>
            <a:endParaRPr lang="zh-CN" alt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rot="10800000">
            <a:off x="-1483735" y="1995087"/>
            <a:ext cx="14913039" cy="1618650"/>
          </a:xfrm>
          <a:prstGeom prst="rect">
            <a:avLst/>
          </a:prstGeom>
          <a:gradFill>
            <a:gsLst>
              <a:gs pos="100000">
                <a:schemeClr val="accent2">
                  <a:alpha val="0"/>
                </a:schemeClr>
              </a:gs>
              <a:gs pos="50000">
                <a:schemeClr val="accent1">
                  <a:alpha val="30000"/>
                </a:schemeClr>
              </a:gs>
              <a:gs pos="0">
                <a:schemeClr val="accent2">
                  <a:alpha val="0"/>
                </a:schemeClr>
              </a:gs>
            </a:gsLst>
            <a:lin ang="0" scaled="1"/>
          </a:gra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solidFill>
                  <a:prstClr val="white"/>
                </a:solidFill>
              </a:ln>
              <a:solidFill>
                <a:srgbClr val="82318E"/>
              </a:solidFill>
              <a:effectLst/>
              <a:uLnTx/>
              <a:uFillTx/>
              <a:latin typeface="微软雅黑" panose="020B0503020204020204" pitchFamily="34" charset="-122"/>
              <a:ea typeface="微软雅黑" panose="020B0503020204020204" pitchFamily="34" charset="-122"/>
              <a:cs typeface="+mn-cs"/>
            </a:endParaRPr>
          </a:p>
        </p:txBody>
      </p:sp>
      <p:sp>
        <p:nvSpPr>
          <p:cNvPr id="6" name="标题 5"/>
          <p:cNvSpPr>
            <a:spLocks noGrp="1"/>
          </p:cNvSpPr>
          <p:nvPr>
            <p:ph type="title"/>
          </p:nvPr>
        </p:nvSpPr>
        <p:spPr>
          <a:xfrm>
            <a:off x="806472" y="346081"/>
            <a:ext cx="3394335" cy="387798"/>
          </a:xfrm>
        </p:spPr>
        <p:txBody>
          <a:bodyPr lIns="0" tIns="0" rIns="0" bIns="0">
            <a:spAutoFit/>
          </a:bodyPr>
          <a:lstStyle/>
          <a:p>
            <a:r>
              <a:rPr lang="zh-CN" altLang="en-US" dirty="0"/>
              <a:t>实验设置</a:t>
            </a:r>
          </a:p>
        </p:txBody>
      </p:sp>
      <p:sp>
        <p:nvSpPr>
          <p:cNvPr id="5" name="矩形 4"/>
          <p:cNvSpPr/>
          <p:nvPr/>
        </p:nvSpPr>
        <p:spPr>
          <a:xfrm rot="10800000">
            <a:off x="10034611" y="1631088"/>
            <a:ext cx="4094460" cy="230498"/>
          </a:xfrm>
          <a:prstGeom prst="rect">
            <a:avLst/>
          </a:prstGeom>
          <a:gradFill>
            <a:gsLst>
              <a:gs pos="100000">
                <a:schemeClr val="accent2">
                  <a:alpha val="0"/>
                </a:schemeClr>
              </a:gs>
              <a:gs pos="50000">
                <a:schemeClr val="accent1">
                  <a:alpha val="30000"/>
                </a:schemeClr>
              </a:gs>
              <a:gs pos="0">
                <a:schemeClr val="accent2">
                  <a:alpha val="0"/>
                </a:schemeClr>
              </a:gs>
            </a:gsLst>
            <a:lin ang="0" scaled="1"/>
          </a:gra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solidFill>
                  <a:prstClr val="white"/>
                </a:solidFill>
              </a:ln>
              <a:solidFill>
                <a:srgbClr val="82318E"/>
              </a:solidFill>
              <a:effectLst/>
              <a:uLnTx/>
              <a:uFillTx/>
              <a:latin typeface="微软雅黑" panose="020B0503020204020204" pitchFamily="34" charset="-122"/>
              <a:ea typeface="微软雅黑" panose="020B0503020204020204" pitchFamily="34" charset="-122"/>
              <a:cs typeface="+mn-cs"/>
            </a:endParaRPr>
          </a:p>
        </p:txBody>
      </p:sp>
      <p:cxnSp>
        <p:nvCxnSpPr>
          <p:cNvPr id="34" name="直接连接符 33"/>
          <p:cNvCxnSpPr/>
          <p:nvPr/>
        </p:nvCxnSpPr>
        <p:spPr>
          <a:xfrm>
            <a:off x="2301916" y="4611286"/>
            <a:ext cx="900000" cy="0"/>
          </a:xfrm>
          <a:prstGeom prst="line">
            <a:avLst/>
          </a:prstGeom>
          <a:ln w="28575">
            <a:gradFill>
              <a:gsLst>
                <a:gs pos="49700">
                  <a:schemeClr val="accent1"/>
                </a:gs>
                <a:gs pos="0">
                  <a:schemeClr val="accent2">
                    <a:alpha val="0"/>
                  </a:schemeClr>
                </a:gs>
                <a:gs pos="100000">
                  <a:schemeClr val="accent2">
                    <a:alpha val="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a:off x="5522785" y="4611286"/>
            <a:ext cx="900000" cy="0"/>
          </a:xfrm>
          <a:prstGeom prst="line">
            <a:avLst/>
          </a:prstGeom>
          <a:ln w="28575">
            <a:gradFill>
              <a:gsLst>
                <a:gs pos="49700">
                  <a:schemeClr val="accent1"/>
                </a:gs>
                <a:gs pos="0">
                  <a:schemeClr val="accent2">
                    <a:alpha val="0"/>
                  </a:schemeClr>
                </a:gs>
                <a:gs pos="100000">
                  <a:schemeClr val="accent2">
                    <a:alpha val="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a:off x="8746766" y="4611286"/>
            <a:ext cx="900000" cy="0"/>
          </a:xfrm>
          <a:prstGeom prst="line">
            <a:avLst/>
          </a:prstGeom>
          <a:ln w="28575">
            <a:gradFill>
              <a:gsLst>
                <a:gs pos="49700">
                  <a:schemeClr val="accent1"/>
                </a:gs>
                <a:gs pos="0">
                  <a:schemeClr val="accent2">
                    <a:alpha val="0"/>
                  </a:schemeClr>
                </a:gs>
                <a:gs pos="100000">
                  <a:schemeClr val="accent2">
                    <a:alpha val="0"/>
                  </a:schemeClr>
                </a:gs>
              </a:gsLst>
              <a:lin ang="0" scaled="0"/>
            </a:gradFill>
          </a:ln>
        </p:spPr>
        <p:style>
          <a:lnRef idx="1">
            <a:schemeClr val="accent1"/>
          </a:lnRef>
          <a:fillRef idx="0">
            <a:schemeClr val="accent1"/>
          </a:fillRef>
          <a:effectRef idx="0">
            <a:schemeClr val="accent1"/>
          </a:effectRef>
          <a:fontRef idx="minor">
            <a:schemeClr val="tx1"/>
          </a:fontRef>
        </p:style>
      </p:cxnSp>
      <p:sp>
        <p:nvSpPr>
          <p:cNvPr id="43" name="矩形 42"/>
          <p:cNvSpPr/>
          <p:nvPr/>
        </p:nvSpPr>
        <p:spPr>
          <a:xfrm rot="10800000">
            <a:off x="-2627841" y="3783084"/>
            <a:ext cx="4094460" cy="230498"/>
          </a:xfrm>
          <a:prstGeom prst="rect">
            <a:avLst/>
          </a:prstGeom>
          <a:gradFill>
            <a:gsLst>
              <a:gs pos="100000">
                <a:schemeClr val="accent2">
                  <a:alpha val="0"/>
                </a:schemeClr>
              </a:gs>
              <a:gs pos="50000">
                <a:schemeClr val="accent1">
                  <a:alpha val="30000"/>
                </a:schemeClr>
              </a:gs>
              <a:gs pos="0">
                <a:schemeClr val="accent2">
                  <a:alpha val="0"/>
                </a:schemeClr>
              </a:gs>
            </a:gsLst>
            <a:lin ang="0" scaled="1"/>
          </a:gra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solidFill>
                  <a:prstClr val="white"/>
                </a:solidFill>
              </a:ln>
              <a:solidFill>
                <a:srgbClr val="82318E"/>
              </a:solidFill>
              <a:effectLst/>
              <a:uLnTx/>
              <a:uFillTx/>
              <a:latin typeface="微软雅黑" panose="020B0503020204020204" pitchFamily="34" charset="-122"/>
              <a:ea typeface="微软雅黑" panose="020B0503020204020204" pitchFamily="34" charset="-122"/>
              <a:cs typeface="+mn-cs"/>
            </a:endParaRPr>
          </a:p>
        </p:txBody>
      </p:sp>
      <p:pic>
        <p:nvPicPr>
          <p:cNvPr id="45" name="图片 4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56142" y="475010"/>
            <a:ext cx="2201515" cy="293536"/>
          </a:xfrm>
          <a:prstGeom prst="rect">
            <a:avLst/>
          </a:prstGeom>
          <a:noFill/>
          <a:extLst>
            <a:ext uri="{909E8E84-426E-40DD-AFC4-6F175D3DCCD1}">
              <a14:hiddenFill xmlns:a14="http://schemas.microsoft.com/office/drawing/2010/main">
                <a:solidFill>
                  <a:srgbClr val="FFFFFF"/>
                </a:solidFill>
              </a14:hiddenFill>
            </a:ext>
          </a:extLst>
        </p:spPr>
      </p:pic>
      <p:sp>
        <p:nvSpPr>
          <p:cNvPr id="10" name="椭圆 9">
            <a:extLst>
              <a:ext uri="{FF2B5EF4-FFF2-40B4-BE49-F238E27FC236}">
                <a16:creationId xmlns:a16="http://schemas.microsoft.com/office/drawing/2014/main" id="{BDCF209E-A786-37C8-690A-655A9F0EE816}"/>
              </a:ext>
            </a:extLst>
          </p:cNvPr>
          <p:cNvSpPr/>
          <p:nvPr/>
        </p:nvSpPr>
        <p:spPr>
          <a:xfrm>
            <a:off x="434693" y="997538"/>
            <a:ext cx="3583709" cy="95667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数据来源以及模型参数：</a:t>
            </a:r>
            <a:endParaRPr lang="en-US" altLang="zh-CN" dirty="0"/>
          </a:p>
        </p:txBody>
      </p:sp>
      <p:sp>
        <p:nvSpPr>
          <p:cNvPr id="12" name="矩形: 圆角 11">
            <a:extLst>
              <a:ext uri="{FF2B5EF4-FFF2-40B4-BE49-F238E27FC236}">
                <a16:creationId xmlns:a16="http://schemas.microsoft.com/office/drawing/2014/main" id="{3F2BDEFB-D1C1-142E-9378-FE59C053A9EF}"/>
              </a:ext>
            </a:extLst>
          </p:cNvPr>
          <p:cNvSpPr/>
          <p:nvPr/>
        </p:nvSpPr>
        <p:spPr>
          <a:xfrm>
            <a:off x="508000" y="2217876"/>
            <a:ext cx="11149657" cy="385965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b="1" dirty="0"/>
              <a:t>!</a:t>
            </a:r>
            <a:r>
              <a:rPr lang="en-US" altLang="zh-CN" b="1" dirty="0" err="1"/>
              <a:t>wget</a:t>
            </a:r>
            <a:r>
              <a:rPr lang="en-US" altLang="zh-CN" b="1" dirty="0"/>
              <a:t> -q </a:t>
            </a:r>
            <a:r>
              <a:rPr lang="en-US" altLang="zh-CN" b="1" dirty="0">
                <a:hlinkClick r:id="rId3"/>
              </a:rPr>
              <a:t>https://raw.githubusercontent.com/zhanghang1989/PyTorch-Multi-Style-Transfer/master/experiments/images/content/venice-boat.jpg</a:t>
            </a:r>
            <a:endParaRPr lang="en-US" altLang="zh-CN" b="1" dirty="0"/>
          </a:p>
          <a:p>
            <a:endParaRPr lang="en-US" altLang="zh-CN" b="1" dirty="0"/>
          </a:p>
          <a:p>
            <a:r>
              <a:rPr lang="en-US" altLang="zh-CN" b="1" dirty="0"/>
              <a:t>!</a:t>
            </a:r>
            <a:r>
              <a:rPr lang="en-US" altLang="zh-CN" b="1" dirty="0" err="1"/>
              <a:t>wget</a:t>
            </a:r>
            <a:r>
              <a:rPr lang="en-US" altLang="zh-CN" b="1" dirty="0"/>
              <a:t> -q </a:t>
            </a:r>
            <a:r>
              <a:rPr lang="en-US" altLang="zh-CN" b="1" dirty="0">
                <a:hlinkClick r:id="rId4"/>
              </a:rPr>
              <a:t>https://raw.githubusercontent.com/zhanghang1989/PyTorch-Multi-Style-Transfer/master/experiments/images/9styles/candy.jpg</a:t>
            </a:r>
            <a:endParaRPr lang="en-US" altLang="zh-CN" b="1" dirty="0"/>
          </a:p>
          <a:p>
            <a:endParaRPr lang="en-US" altLang="zh-CN" b="1" dirty="0"/>
          </a:p>
          <a:p>
            <a:r>
              <a:rPr lang="pl-PL" altLang="zh-CN" b="1" dirty="0"/>
              <a:t>!wget -q -O 21styles.model</a:t>
            </a:r>
            <a:r>
              <a:rPr lang="en-US" altLang="zh-CN" b="1" dirty="0"/>
              <a:t>   </a:t>
            </a:r>
            <a:r>
              <a:rPr lang="pl-PL" altLang="zh-CN" b="1" dirty="0"/>
              <a:t>https://www.dropbox.com/s/2iz8orqqubrfrpo/21styles.model?dl=1</a:t>
            </a:r>
            <a:endParaRPr lang="en-US" altLang="zh-CN" b="1"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891944-2FAF-0BD0-ADDB-4BFD31506287}"/>
              </a:ext>
            </a:extLst>
          </p:cNvPr>
          <p:cNvSpPr>
            <a:spLocks noGrp="1"/>
          </p:cNvSpPr>
          <p:nvPr>
            <p:ph type="title"/>
          </p:nvPr>
        </p:nvSpPr>
        <p:spPr/>
        <p:txBody>
          <a:bodyPr/>
          <a:lstStyle/>
          <a:p>
            <a:r>
              <a:rPr lang="zh-CN" altLang="en-US" dirty="0"/>
              <a:t>实验设置</a:t>
            </a:r>
          </a:p>
        </p:txBody>
      </p:sp>
      <p:sp>
        <p:nvSpPr>
          <p:cNvPr id="6" name="矩形 5">
            <a:extLst>
              <a:ext uri="{FF2B5EF4-FFF2-40B4-BE49-F238E27FC236}">
                <a16:creationId xmlns:a16="http://schemas.microsoft.com/office/drawing/2014/main" id="{D3919CA9-962A-AC5F-6592-73B4AFF43E05}"/>
              </a:ext>
            </a:extLst>
          </p:cNvPr>
          <p:cNvSpPr/>
          <p:nvPr/>
        </p:nvSpPr>
        <p:spPr>
          <a:xfrm>
            <a:off x="914400" y="2196354"/>
            <a:ext cx="10363200" cy="3783106"/>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t>该模型的核心部分是由多个</a:t>
            </a:r>
            <a:r>
              <a:rPr lang="en-US" altLang="zh-CN" dirty="0"/>
              <a:t>Bottleneck</a:t>
            </a:r>
            <a:r>
              <a:rPr lang="zh-CN" altLang="en-US" dirty="0"/>
              <a:t>层组成的残差网络，其设计旨在实现多种风格之间的平滑转换。</a:t>
            </a:r>
            <a:r>
              <a:rPr lang="en-US" altLang="zh-CN" dirty="0"/>
              <a:t>MSG-Net</a:t>
            </a:r>
            <a:r>
              <a:rPr lang="zh-CN" altLang="en-US" dirty="0"/>
              <a:t>还引入了</a:t>
            </a:r>
            <a:r>
              <a:rPr lang="en-US" altLang="zh-CN" dirty="0"/>
              <a:t>Inspiration</a:t>
            </a:r>
            <a:r>
              <a:rPr lang="zh-CN" altLang="en-US" dirty="0"/>
              <a:t>层，它通过在风格图像中匹配每一层的特征映射，使生成图像的风格更贴近于风格图像。</a:t>
            </a:r>
            <a:endParaRPr lang="en-US" altLang="zh-CN" dirty="0"/>
          </a:p>
          <a:p>
            <a:endParaRPr lang="zh-CN" altLang="en-US" dirty="0"/>
          </a:p>
          <a:p>
            <a:r>
              <a:rPr lang="zh-CN" altLang="en-US" dirty="0"/>
              <a:t>对于训练数据集，</a:t>
            </a:r>
            <a:r>
              <a:rPr lang="en-US" altLang="zh-CN" dirty="0"/>
              <a:t>MSG-Net</a:t>
            </a:r>
            <a:r>
              <a:rPr lang="zh-CN" altLang="en-US" dirty="0"/>
              <a:t>采用了多风格图像合成的方法生成了大量多样化的数据集，来训练一个可以处理多种风格的模型。该方法使得训练模型具有一定的通用性，能够应用于多种不同的风格。</a:t>
            </a:r>
            <a:endParaRPr lang="en-US" altLang="zh-CN" dirty="0"/>
          </a:p>
          <a:p>
            <a:endParaRPr lang="en-US" altLang="zh-CN" dirty="0"/>
          </a:p>
          <a:p>
            <a:r>
              <a:rPr lang="zh-CN" altLang="en-US" dirty="0"/>
              <a:t>总的来说，</a:t>
            </a:r>
            <a:r>
              <a:rPr lang="en-US" altLang="zh-CN" dirty="0"/>
              <a:t>MSG-Net</a:t>
            </a:r>
            <a:r>
              <a:rPr lang="zh-CN" altLang="en-US" dirty="0"/>
              <a:t>是一种创新的深度学习模型，可以有效的实现图像风格迁移并获得较好的效果。</a:t>
            </a:r>
            <a:endParaRPr lang="en-US" altLang="zh-CN" dirty="0"/>
          </a:p>
          <a:p>
            <a:endParaRPr lang="zh-CN" altLang="en-US" dirty="0"/>
          </a:p>
          <a:p>
            <a:pPr algn="ctr"/>
            <a:endParaRPr lang="zh-CN" altLang="en-US" dirty="0"/>
          </a:p>
        </p:txBody>
      </p:sp>
      <p:sp>
        <p:nvSpPr>
          <p:cNvPr id="7" name="矩形: 剪去左右顶角 6">
            <a:extLst>
              <a:ext uri="{FF2B5EF4-FFF2-40B4-BE49-F238E27FC236}">
                <a16:creationId xmlns:a16="http://schemas.microsoft.com/office/drawing/2014/main" id="{8FC9E91F-98B3-4BC8-1BA6-9EB66C0970AF}"/>
              </a:ext>
            </a:extLst>
          </p:cNvPr>
          <p:cNvSpPr/>
          <p:nvPr/>
        </p:nvSpPr>
        <p:spPr>
          <a:xfrm>
            <a:off x="914400" y="941294"/>
            <a:ext cx="2303929" cy="681318"/>
          </a:xfrm>
          <a:prstGeom prst="snip2Same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训练方法：</a:t>
            </a:r>
          </a:p>
        </p:txBody>
      </p:sp>
      <p:sp>
        <p:nvSpPr>
          <p:cNvPr id="8" name="矩形: 圆角 7">
            <a:extLst>
              <a:ext uri="{FF2B5EF4-FFF2-40B4-BE49-F238E27FC236}">
                <a16:creationId xmlns:a16="http://schemas.microsoft.com/office/drawing/2014/main" id="{1FB256C9-39C6-872F-D1AC-B01F2C384349}"/>
              </a:ext>
            </a:extLst>
          </p:cNvPr>
          <p:cNvSpPr/>
          <p:nvPr/>
        </p:nvSpPr>
        <p:spPr>
          <a:xfrm>
            <a:off x="914400" y="1622612"/>
            <a:ext cx="9556377" cy="57374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t>使用</a:t>
            </a:r>
            <a:r>
              <a:rPr lang="en-US" altLang="zh-CN" dirty="0" err="1"/>
              <a:t>PyTorch</a:t>
            </a:r>
            <a:r>
              <a:rPr lang="en-US" altLang="zh-CN" dirty="0"/>
              <a:t> </a:t>
            </a:r>
            <a:r>
              <a:rPr lang="zh-CN" altLang="en-US" dirty="0"/>
              <a:t>实现的 </a:t>
            </a:r>
            <a:r>
              <a:rPr lang="en-US" altLang="zh-CN" dirty="0"/>
              <a:t>MSG-Net</a:t>
            </a:r>
            <a:r>
              <a:rPr lang="zh-CN" altLang="en-US" dirty="0"/>
              <a:t>（</a:t>
            </a:r>
            <a:r>
              <a:rPr lang="en-US" altLang="zh-CN" dirty="0"/>
              <a:t>Multi-style Generative Network</a:t>
            </a:r>
            <a:r>
              <a:rPr lang="zh-CN" altLang="en-US" dirty="0"/>
              <a:t>）模型，用于进行图像风格迁移。</a:t>
            </a:r>
          </a:p>
        </p:txBody>
      </p:sp>
    </p:spTree>
    <p:extLst>
      <p:ext uri="{BB962C8B-B14F-4D97-AF65-F5344CB8AC3E}">
        <p14:creationId xmlns:p14="http://schemas.microsoft.com/office/powerpoint/2010/main" val="9394601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C905A2-819D-44E9-E8D7-D4EFF4CCB9CC}"/>
              </a:ext>
            </a:extLst>
          </p:cNvPr>
          <p:cNvSpPr>
            <a:spLocks noGrp="1"/>
          </p:cNvSpPr>
          <p:nvPr>
            <p:ph type="title"/>
          </p:nvPr>
        </p:nvSpPr>
        <p:spPr/>
        <p:txBody>
          <a:bodyPr/>
          <a:lstStyle/>
          <a:p>
            <a:r>
              <a:rPr lang="zh-CN" altLang="en-US" dirty="0"/>
              <a:t>实验设置</a:t>
            </a:r>
          </a:p>
        </p:txBody>
      </p:sp>
      <p:sp>
        <p:nvSpPr>
          <p:cNvPr id="6" name="椭圆 5">
            <a:extLst>
              <a:ext uri="{FF2B5EF4-FFF2-40B4-BE49-F238E27FC236}">
                <a16:creationId xmlns:a16="http://schemas.microsoft.com/office/drawing/2014/main" id="{E1901426-5CFE-E2C3-6B1A-3270D8D86986}"/>
              </a:ext>
            </a:extLst>
          </p:cNvPr>
          <p:cNvSpPr/>
          <p:nvPr/>
        </p:nvSpPr>
        <p:spPr>
          <a:xfrm>
            <a:off x="1353665" y="1570105"/>
            <a:ext cx="4150658" cy="163605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t>在实现过程</a:t>
            </a:r>
            <a:r>
              <a:rPr lang="zh-CN" altLang="en-US"/>
              <a:t>中首先定义了</a:t>
            </a:r>
            <a:r>
              <a:rPr lang="en-US" altLang="zh-CN" dirty="0" err="1"/>
              <a:t>GramMatrix</a:t>
            </a:r>
            <a:r>
              <a:rPr lang="en-US" altLang="zh-CN" dirty="0"/>
              <a:t> </a:t>
            </a:r>
            <a:r>
              <a:rPr lang="zh-CN" altLang="en-US" dirty="0"/>
              <a:t>模块，用于计算图像的 </a:t>
            </a:r>
            <a:r>
              <a:rPr lang="en-US" altLang="zh-CN" dirty="0"/>
              <a:t>Gram </a:t>
            </a:r>
            <a:r>
              <a:rPr lang="zh-CN" altLang="en-US" dirty="0"/>
              <a:t>矩阵</a:t>
            </a:r>
          </a:p>
        </p:txBody>
      </p:sp>
      <p:sp>
        <p:nvSpPr>
          <p:cNvPr id="7" name="箭头: 右 6">
            <a:extLst>
              <a:ext uri="{FF2B5EF4-FFF2-40B4-BE49-F238E27FC236}">
                <a16:creationId xmlns:a16="http://schemas.microsoft.com/office/drawing/2014/main" id="{F953F381-3626-F8A7-D356-8B6350ABBD39}"/>
              </a:ext>
            </a:extLst>
          </p:cNvPr>
          <p:cNvSpPr/>
          <p:nvPr/>
        </p:nvSpPr>
        <p:spPr>
          <a:xfrm>
            <a:off x="5620865" y="1918446"/>
            <a:ext cx="1183341" cy="6633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矩形 7">
            <a:extLst>
              <a:ext uri="{FF2B5EF4-FFF2-40B4-BE49-F238E27FC236}">
                <a16:creationId xmlns:a16="http://schemas.microsoft.com/office/drawing/2014/main" id="{81D0647C-DCDC-B1B1-D9A3-DBBCFEA5C7DF}"/>
              </a:ext>
            </a:extLst>
          </p:cNvPr>
          <p:cNvSpPr/>
          <p:nvPr/>
        </p:nvSpPr>
        <p:spPr>
          <a:xfrm>
            <a:off x="7037291" y="1228165"/>
            <a:ext cx="4356850" cy="19779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片 9">
            <a:extLst>
              <a:ext uri="{FF2B5EF4-FFF2-40B4-BE49-F238E27FC236}">
                <a16:creationId xmlns:a16="http://schemas.microsoft.com/office/drawing/2014/main" id="{3DB70211-C50C-A85C-692A-216D7D2097DF}"/>
              </a:ext>
            </a:extLst>
          </p:cNvPr>
          <p:cNvPicPr>
            <a:picLocks noChangeAspect="1"/>
          </p:cNvPicPr>
          <p:nvPr/>
        </p:nvPicPr>
        <p:blipFill>
          <a:blip r:embed="rId2"/>
          <a:stretch>
            <a:fillRect/>
          </a:stretch>
        </p:blipFill>
        <p:spPr>
          <a:xfrm>
            <a:off x="7270375" y="1436909"/>
            <a:ext cx="3890681" cy="1539373"/>
          </a:xfrm>
          <a:prstGeom prst="rect">
            <a:avLst/>
          </a:prstGeom>
        </p:spPr>
      </p:pic>
      <p:sp>
        <p:nvSpPr>
          <p:cNvPr id="11" name="椭圆 10">
            <a:extLst>
              <a:ext uri="{FF2B5EF4-FFF2-40B4-BE49-F238E27FC236}">
                <a16:creationId xmlns:a16="http://schemas.microsoft.com/office/drawing/2014/main" id="{6D8E2A0F-F20B-CBBD-3447-94E5496CECF8}"/>
              </a:ext>
            </a:extLst>
          </p:cNvPr>
          <p:cNvSpPr/>
          <p:nvPr/>
        </p:nvSpPr>
        <p:spPr>
          <a:xfrm>
            <a:off x="1187821" y="4239476"/>
            <a:ext cx="4150659" cy="174811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t>定义了一些基本的卷积层，包括反射填充、卷积和上采样卷积等</a:t>
            </a:r>
          </a:p>
        </p:txBody>
      </p:sp>
      <p:sp>
        <p:nvSpPr>
          <p:cNvPr id="12" name="矩形 11">
            <a:extLst>
              <a:ext uri="{FF2B5EF4-FFF2-40B4-BE49-F238E27FC236}">
                <a16:creationId xmlns:a16="http://schemas.microsoft.com/office/drawing/2014/main" id="{8FDD8716-D551-E2AB-CEA7-F8CE0B8D4C64}"/>
              </a:ext>
            </a:extLst>
          </p:cNvPr>
          <p:cNvSpPr/>
          <p:nvPr/>
        </p:nvSpPr>
        <p:spPr>
          <a:xfrm>
            <a:off x="6580097" y="3516344"/>
            <a:ext cx="4356851" cy="28037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箭头: 右 12">
            <a:extLst>
              <a:ext uri="{FF2B5EF4-FFF2-40B4-BE49-F238E27FC236}">
                <a16:creationId xmlns:a16="http://schemas.microsoft.com/office/drawing/2014/main" id="{AEB88E25-24E6-2BDE-63EE-89EE9A795199}"/>
              </a:ext>
            </a:extLst>
          </p:cNvPr>
          <p:cNvSpPr/>
          <p:nvPr/>
        </p:nvSpPr>
        <p:spPr>
          <a:xfrm>
            <a:off x="5414682" y="4796118"/>
            <a:ext cx="1013012" cy="54684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图片 14">
            <a:extLst>
              <a:ext uri="{FF2B5EF4-FFF2-40B4-BE49-F238E27FC236}">
                <a16:creationId xmlns:a16="http://schemas.microsoft.com/office/drawing/2014/main" id="{64F093E0-A4AA-37A5-BDCA-99D1E22701EC}"/>
              </a:ext>
            </a:extLst>
          </p:cNvPr>
          <p:cNvPicPr>
            <a:picLocks noChangeAspect="1"/>
          </p:cNvPicPr>
          <p:nvPr/>
        </p:nvPicPr>
        <p:blipFill>
          <a:blip r:embed="rId3"/>
          <a:stretch>
            <a:fillRect/>
          </a:stretch>
        </p:blipFill>
        <p:spPr>
          <a:xfrm>
            <a:off x="7119442" y="3660479"/>
            <a:ext cx="3503733" cy="2515503"/>
          </a:xfrm>
          <a:prstGeom prst="rect">
            <a:avLst/>
          </a:prstGeom>
        </p:spPr>
      </p:pic>
      <p:sp>
        <p:nvSpPr>
          <p:cNvPr id="16" name="箭头: 下 15">
            <a:extLst>
              <a:ext uri="{FF2B5EF4-FFF2-40B4-BE49-F238E27FC236}">
                <a16:creationId xmlns:a16="http://schemas.microsoft.com/office/drawing/2014/main" id="{E21E3D39-1E85-D8A8-9688-E4050A1F9C6D}"/>
              </a:ext>
            </a:extLst>
          </p:cNvPr>
          <p:cNvSpPr/>
          <p:nvPr/>
        </p:nvSpPr>
        <p:spPr>
          <a:xfrm>
            <a:off x="3209365" y="3300289"/>
            <a:ext cx="322729" cy="72037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箭头: 下 16">
            <a:extLst>
              <a:ext uri="{FF2B5EF4-FFF2-40B4-BE49-F238E27FC236}">
                <a16:creationId xmlns:a16="http://schemas.microsoft.com/office/drawing/2014/main" id="{85EF042A-308E-FE7A-BAD8-DF40D917752C}"/>
              </a:ext>
            </a:extLst>
          </p:cNvPr>
          <p:cNvSpPr/>
          <p:nvPr/>
        </p:nvSpPr>
        <p:spPr>
          <a:xfrm>
            <a:off x="3137647" y="6149088"/>
            <a:ext cx="430306" cy="40411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一个圆顶角，剪去另一个顶角 2">
            <a:extLst>
              <a:ext uri="{FF2B5EF4-FFF2-40B4-BE49-F238E27FC236}">
                <a16:creationId xmlns:a16="http://schemas.microsoft.com/office/drawing/2014/main" id="{559B9884-EA29-3AA3-EEFB-94A2FF8DCA86}"/>
              </a:ext>
            </a:extLst>
          </p:cNvPr>
          <p:cNvSpPr/>
          <p:nvPr/>
        </p:nvSpPr>
        <p:spPr>
          <a:xfrm>
            <a:off x="779932" y="866138"/>
            <a:ext cx="5244349" cy="480131"/>
          </a:xfrm>
          <a:prstGeom prst="snip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模型的构建：</a:t>
            </a:r>
          </a:p>
        </p:txBody>
      </p:sp>
    </p:spTree>
    <p:extLst>
      <p:ext uri="{BB962C8B-B14F-4D97-AF65-F5344CB8AC3E}">
        <p14:creationId xmlns:p14="http://schemas.microsoft.com/office/powerpoint/2010/main" val="895496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12AEE5-2719-C6E6-887A-16AA0E088CF1}"/>
              </a:ext>
            </a:extLst>
          </p:cNvPr>
          <p:cNvSpPr>
            <a:spLocks noGrp="1"/>
          </p:cNvSpPr>
          <p:nvPr>
            <p:ph type="title"/>
          </p:nvPr>
        </p:nvSpPr>
        <p:spPr/>
        <p:txBody>
          <a:bodyPr/>
          <a:lstStyle/>
          <a:p>
            <a:r>
              <a:rPr lang="zh-CN" altLang="en-US" dirty="0"/>
              <a:t>实验设置</a:t>
            </a:r>
          </a:p>
        </p:txBody>
      </p:sp>
      <p:sp>
        <p:nvSpPr>
          <p:cNvPr id="7" name="箭头: 下 6">
            <a:extLst>
              <a:ext uri="{FF2B5EF4-FFF2-40B4-BE49-F238E27FC236}">
                <a16:creationId xmlns:a16="http://schemas.microsoft.com/office/drawing/2014/main" id="{ACF1F4F0-2DA9-A2F4-1408-DB08158CC371}"/>
              </a:ext>
            </a:extLst>
          </p:cNvPr>
          <p:cNvSpPr/>
          <p:nvPr/>
        </p:nvSpPr>
        <p:spPr>
          <a:xfrm>
            <a:off x="2038009" y="1437010"/>
            <a:ext cx="642438" cy="87280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椭圆 7">
            <a:extLst>
              <a:ext uri="{FF2B5EF4-FFF2-40B4-BE49-F238E27FC236}">
                <a16:creationId xmlns:a16="http://schemas.microsoft.com/office/drawing/2014/main" id="{745E1E3B-42F2-ECBE-B922-B61AD684006F}"/>
              </a:ext>
            </a:extLst>
          </p:cNvPr>
          <p:cNvSpPr/>
          <p:nvPr/>
        </p:nvSpPr>
        <p:spPr>
          <a:xfrm>
            <a:off x="556565" y="2796989"/>
            <a:ext cx="3594847" cy="176604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t>定义</a:t>
            </a:r>
            <a:r>
              <a:rPr lang="en-US" altLang="zh-CN" dirty="0"/>
              <a:t>Bottleneck </a:t>
            </a:r>
            <a:r>
              <a:rPr lang="zh-CN" altLang="en-US" dirty="0"/>
              <a:t>和 </a:t>
            </a:r>
            <a:r>
              <a:rPr lang="en-US" altLang="zh-CN" dirty="0" err="1"/>
              <a:t>UpBottleneck</a:t>
            </a:r>
            <a:r>
              <a:rPr lang="en-US" altLang="zh-CN" dirty="0"/>
              <a:t> </a:t>
            </a:r>
            <a:r>
              <a:rPr lang="zh-CN" altLang="en-US" dirty="0"/>
              <a:t>两个类，搭建 </a:t>
            </a:r>
            <a:r>
              <a:rPr lang="en-US" altLang="zh-CN" dirty="0"/>
              <a:t>MSG-Net </a:t>
            </a:r>
            <a:r>
              <a:rPr lang="zh-CN" altLang="en-US" dirty="0"/>
              <a:t>的核心模块；</a:t>
            </a:r>
          </a:p>
        </p:txBody>
      </p:sp>
      <p:sp>
        <p:nvSpPr>
          <p:cNvPr id="13" name="矩形 12">
            <a:extLst>
              <a:ext uri="{FF2B5EF4-FFF2-40B4-BE49-F238E27FC236}">
                <a16:creationId xmlns:a16="http://schemas.microsoft.com/office/drawing/2014/main" id="{A574D22B-9D06-ED7E-D385-1C8D7986BB88}"/>
              </a:ext>
            </a:extLst>
          </p:cNvPr>
          <p:cNvSpPr/>
          <p:nvPr/>
        </p:nvSpPr>
        <p:spPr>
          <a:xfrm>
            <a:off x="6472521" y="184295"/>
            <a:ext cx="3815324" cy="31685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箭头: 下 15">
            <a:extLst>
              <a:ext uri="{FF2B5EF4-FFF2-40B4-BE49-F238E27FC236}">
                <a16:creationId xmlns:a16="http://schemas.microsoft.com/office/drawing/2014/main" id="{E09B145A-CBFF-DBB0-9F41-F0EA51235753}"/>
              </a:ext>
            </a:extLst>
          </p:cNvPr>
          <p:cNvSpPr/>
          <p:nvPr/>
        </p:nvSpPr>
        <p:spPr>
          <a:xfrm>
            <a:off x="2032769" y="5110302"/>
            <a:ext cx="642438" cy="80234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0" name="箭头: 右 19">
            <a:extLst>
              <a:ext uri="{FF2B5EF4-FFF2-40B4-BE49-F238E27FC236}">
                <a16:creationId xmlns:a16="http://schemas.microsoft.com/office/drawing/2014/main" id="{39F05217-BC5F-0A97-FE72-8DC53BBF648E}"/>
              </a:ext>
            </a:extLst>
          </p:cNvPr>
          <p:cNvSpPr/>
          <p:nvPr/>
        </p:nvSpPr>
        <p:spPr>
          <a:xfrm>
            <a:off x="4572000" y="1793151"/>
            <a:ext cx="1246094" cy="60918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a:extLst>
              <a:ext uri="{FF2B5EF4-FFF2-40B4-BE49-F238E27FC236}">
                <a16:creationId xmlns:a16="http://schemas.microsoft.com/office/drawing/2014/main" id="{69B28F53-7E2E-393A-2BEC-61DB67344B55}"/>
              </a:ext>
            </a:extLst>
          </p:cNvPr>
          <p:cNvSpPr/>
          <p:nvPr/>
        </p:nvSpPr>
        <p:spPr>
          <a:xfrm>
            <a:off x="4572000" y="2137874"/>
            <a:ext cx="448235" cy="328577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3" name="图片 22">
            <a:extLst>
              <a:ext uri="{FF2B5EF4-FFF2-40B4-BE49-F238E27FC236}">
                <a16:creationId xmlns:a16="http://schemas.microsoft.com/office/drawing/2014/main" id="{F46C8108-BB38-7389-9CBE-EEAD684AB1E5}"/>
              </a:ext>
            </a:extLst>
          </p:cNvPr>
          <p:cNvPicPr>
            <a:picLocks noChangeAspect="1"/>
          </p:cNvPicPr>
          <p:nvPr/>
        </p:nvPicPr>
        <p:blipFill>
          <a:blip r:embed="rId2"/>
          <a:stretch>
            <a:fillRect/>
          </a:stretch>
        </p:blipFill>
        <p:spPr>
          <a:xfrm>
            <a:off x="6707386" y="343204"/>
            <a:ext cx="3246978" cy="2846727"/>
          </a:xfrm>
          <a:prstGeom prst="rect">
            <a:avLst/>
          </a:prstGeom>
        </p:spPr>
      </p:pic>
      <p:sp>
        <p:nvSpPr>
          <p:cNvPr id="24" name="箭头: 右 23">
            <a:extLst>
              <a:ext uri="{FF2B5EF4-FFF2-40B4-BE49-F238E27FC236}">
                <a16:creationId xmlns:a16="http://schemas.microsoft.com/office/drawing/2014/main" id="{0B78EC2C-EA69-51AA-E8A7-4FB4C6E020BA}"/>
              </a:ext>
            </a:extLst>
          </p:cNvPr>
          <p:cNvSpPr/>
          <p:nvPr/>
        </p:nvSpPr>
        <p:spPr>
          <a:xfrm>
            <a:off x="4572000" y="5191190"/>
            <a:ext cx="1246094" cy="609183"/>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a:extLst>
              <a:ext uri="{FF2B5EF4-FFF2-40B4-BE49-F238E27FC236}">
                <a16:creationId xmlns:a16="http://schemas.microsoft.com/office/drawing/2014/main" id="{6F7D8CE7-5292-560F-52F7-3BE30630034A}"/>
              </a:ext>
            </a:extLst>
          </p:cNvPr>
          <p:cNvSpPr/>
          <p:nvPr/>
        </p:nvSpPr>
        <p:spPr>
          <a:xfrm>
            <a:off x="6042965" y="3511709"/>
            <a:ext cx="4804329" cy="28491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7" name="图片 26">
            <a:extLst>
              <a:ext uri="{FF2B5EF4-FFF2-40B4-BE49-F238E27FC236}">
                <a16:creationId xmlns:a16="http://schemas.microsoft.com/office/drawing/2014/main" id="{A1702228-FBF1-659F-D4A1-8C2B495FF2EA}"/>
              </a:ext>
            </a:extLst>
          </p:cNvPr>
          <p:cNvPicPr>
            <a:picLocks noChangeAspect="1"/>
          </p:cNvPicPr>
          <p:nvPr/>
        </p:nvPicPr>
        <p:blipFill>
          <a:blip r:embed="rId3"/>
          <a:stretch>
            <a:fillRect/>
          </a:stretch>
        </p:blipFill>
        <p:spPr>
          <a:xfrm>
            <a:off x="6606385" y="3618034"/>
            <a:ext cx="3771723" cy="2642278"/>
          </a:xfrm>
          <a:prstGeom prst="rect">
            <a:avLst/>
          </a:prstGeom>
        </p:spPr>
      </p:pic>
    </p:spTree>
    <p:extLst>
      <p:ext uri="{BB962C8B-B14F-4D97-AF65-F5344CB8AC3E}">
        <p14:creationId xmlns:p14="http://schemas.microsoft.com/office/powerpoint/2010/main" val="21102961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33C558-E06A-8471-1C2B-514642E3B8FF}"/>
              </a:ext>
            </a:extLst>
          </p:cNvPr>
          <p:cNvSpPr>
            <a:spLocks noGrp="1"/>
          </p:cNvSpPr>
          <p:nvPr>
            <p:ph type="title"/>
          </p:nvPr>
        </p:nvSpPr>
        <p:spPr/>
        <p:txBody>
          <a:bodyPr/>
          <a:lstStyle/>
          <a:p>
            <a:r>
              <a:rPr lang="zh-CN" altLang="en-US" dirty="0"/>
              <a:t>实验设置</a:t>
            </a:r>
          </a:p>
        </p:txBody>
      </p:sp>
      <p:sp>
        <p:nvSpPr>
          <p:cNvPr id="7" name="矩形: 圆角 6">
            <a:extLst>
              <a:ext uri="{FF2B5EF4-FFF2-40B4-BE49-F238E27FC236}">
                <a16:creationId xmlns:a16="http://schemas.microsoft.com/office/drawing/2014/main" id="{BC26A91A-00B5-275A-47C7-287727A39525}"/>
              </a:ext>
            </a:extLst>
          </p:cNvPr>
          <p:cNvSpPr/>
          <p:nvPr/>
        </p:nvSpPr>
        <p:spPr>
          <a:xfrm>
            <a:off x="447882" y="2321857"/>
            <a:ext cx="5406071" cy="347830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t> 定义了 </a:t>
            </a:r>
            <a:r>
              <a:rPr lang="en-US" altLang="zh-CN" dirty="0"/>
              <a:t>Net </a:t>
            </a:r>
            <a:r>
              <a:rPr lang="zh-CN" altLang="en-US" dirty="0"/>
              <a:t>类，用来构建整个 </a:t>
            </a:r>
            <a:r>
              <a:rPr lang="en-US" altLang="zh-CN" dirty="0"/>
              <a:t>MSG-Net </a:t>
            </a:r>
            <a:r>
              <a:rPr lang="zh-CN" altLang="en-US" dirty="0"/>
              <a:t>网络。</a:t>
            </a:r>
          </a:p>
          <a:p>
            <a:r>
              <a:rPr lang="zh-CN" altLang="en-US" dirty="0"/>
              <a:t>具体来说，</a:t>
            </a:r>
            <a:r>
              <a:rPr lang="en-US" altLang="zh-CN" dirty="0"/>
              <a:t>Net </a:t>
            </a:r>
            <a:r>
              <a:rPr lang="zh-CN" altLang="en-US" dirty="0"/>
              <a:t>类包含以下主要部分：</a:t>
            </a:r>
          </a:p>
          <a:p>
            <a:r>
              <a:rPr lang="zh-CN" altLang="en-US" dirty="0"/>
              <a:t>    </a:t>
            </a:r>
            <a:r>
              <a:rPr lang="en-US" altLang="zh-CN" dirty="0"/>
              <a:t>1.</a:t>
            </a:r>
            <a:r>
              <a:rPr lang="zh-CN" altLang="en-US" dirty="0"/>
              <a:t>使用 </a:t>
            </a:r>
            <a:r>
              <a:rPr lang="en-US" altLang="zh-CN" dirty="0"/>
              <a:t>model1 </a:t>
            </a:r>
            <a:r>
              <a:rPr lang="zh-CN" altLang="en-US" dirty="0"/>
              <a:t>和 </a:t>
            </a:r>
            <a:r>
              <a:rPr lang="en-US" altLang="zh-CN" dirty="0"/>
              <a:t>ins </a:t>
            </a:r>
            <a:r>
              <a:rPr lang="zh-CN" altLang="en-US" dirty="0"/>
              <a:t>两个子模块对输入图像进行特征提取和特征匹配；</a:t>
            </a:r>
          </a:p>
          <a:p>
            <a:r>
              <a:rPr lang="zh-CN" altLang="en-US" dirty="0"/>
              <a:t>    </a:t>
            </a:r>
            <a:r>
              <a:rPr lang="en-US" altLang="zh-CN" dirty="0"/>
              <a:t>2.</a:t>
            </a:r>
            <a:r>
              <a:rPr lang="zh-CN" altLang="en-US" dirty="0"/>
              <a:t>使用 </a:t>
            </a:r>
            <a:r>
              <a:rPr lang="en-US" altLang="zh-CN" dirty="0" err="1"/>
              <a:t>n_blocks</a:t>
            </a:r>
            <a:r>
              <a:rPr lang="en-US" altLang="zh-CN" dirty="0"/>
              <a:t> </a:t>
            </a:r>
            <a:r>
              <a:rPr lang="zh-CN" altLang="en-US" dirty="0"/>
              <a:t>个 </a:t>
            </a:r>
            <a:r>
              <a:rPr lang="en-US" altLang="zh-CN" dirty="0"/>
              <a:t>Bottleneck </a:t>
            </a:r>
            <a:r>
              <a:rPr lang="zh-CN" altLang="en-US" dirty="0"/>
              <a:t>层进行图像风格的转换；</a:t>
            </a:r>
          </a:p>
          <a:p>
            <a:r>
              <a:rPr lang="zh-CN" altLang="en-US" dirty="0"/>
              <a:t>    </a:t>
            </a:r>
            <a:r>
              <a:rPr lang="en-US" altLang="zh-CN" dirty="0"/>
              <a:t>3.</a:t>
            </a:r>
            <a:r>
              <a:rPr lang="zh-CN" altLang="en-US" dirty="0"/>
              <a:t>最后使用两个 </a:t>
            </a:r>
            <a:r>
              <a:rPr lang="en-US" altLang="zh-CN" dirty="0" err="1"/>
              <a:t>UpBottleneck</a:t>
            </a:r>
            <a:r>
              <a:rPr lang="en-US" altLang="zh-CN" dirty="0"/>
              <a:t> </a:t>
            </a:r>
            <a:r>
              <a:rPr lang="zh-CN" altLang="en-US" dirty="0"/>
              <a:t>层和一些卷积层将图像输出。</a:t>
            </a:r>
          </a:p>
          <a:p>
            <a:r>
              <a:rPr lang="zh-CN" altLang="en-US" dirty="0"/>
              <a:t>其中，</a:t>
            </a:r>
            <a:r>
              <a:rPr lang="en-US" altLang="zh-CN" dirty="0" err="1"/>
              <a:t>setTarget</a:t>
            </a:r>
            <a:r>
              <a:rPr lang="en-US" altLang="zh-CN" dirty="0"/>
              <a:t> </a:t>
            </a:r>
            <a:r>
              <a:rPr lang="zh-CN" altLang="en-US" dirty="0"/>
              <a:t>方法用于设置 </a:t>
            </a:r>
            <a:r>
              <a:rPr lang="en-US" altLang="zh-CN" dirty="0"/>
              <a:t>Inspiration </a:t>
            </a:r>
            <a:r>
              <a:rPr lang="zh-CN" altLang="en-US" dirty="0"/>
              <a:t>层的目标图像（作为风格参照），</a:t>
            </a:r>
            <a:r>
              <a:rPr lang="en-US" altLang="zh-CN" dirty="0"/>
              <a:t>forward </a:t>
            </a:r>
            <a:r>
              <a:rPr lang="zh-CN" altLang="en-US" dirty="0"/>
              <a:t>方法用于进行图像风格迁移。</a:t>
            </a:r>
          </a:p>
        </p:txBody>
      </p:sp>
      <p:sp>
        <p:nvSpPr>
          <p:cNvPr id="8" name="箭头: 下 7">
            <a:extLst>
              <a:ext uri="{FF2B5EF4-FFF2-40B4-BE49-F238E27FC236}">
                <a16:creationId xmlns:a16="http://schemas.microsoft.com/office/drawing/2014/main" id="{3C3F5A83-DF11-F6A9-AC36-40879E7123A4}"/>
              </a:ext>
            </a:extLst>
          </p:cNvPr>
          <p:cNvSpPr/>
          <p:nvPr/>
        </p:nvSpPr>
        <p:spPr>
          <a:xfrm>
            <a:off x="2652576" y="1057836"/>
            <a:ext cx="806823" cy="11258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箭头: 右 8">
            <a:extLst>
              <a:ext uri="{FF2B5EF4-FFF2-40B4-BE49-F238E27FC236}">
                <a16:creationId xmlns:a16="http://schemas.microsoft.com/office/drawing/2014/main" id="{51774750-F2C8-857F-ECBE-02B97E62EF8B}"/>
              </a:ext>
            </a:extLst>
          </p:cNvPr>
          <p:cNvSpPr/>
          <p:nvPr/>
        </p:nvSpPr>
        <p:spPr>
          <a:xfrm>
            <a:off x="5916706" y="3429000"/>
            <a:ext cx="1613647" cy="8830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AE78A722-31A3-7202-07AE-EFB1515456ED}"/>
              </a:ext>
            </a:extLst>
          </p:cNvPr>
          <p:cNvSpPr/>
          <p:nvPr/>
        </p:nvSpPr>
        <p:spPr>
          <a:xfrm>
            <a:off x="7593106" y="1156448"/>
            <a:ext cx="4293117" cy="46437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2" name="图片 11">
            <a:extLst>
              <a:ext uri="{FF2B5EF4-FFF2-40B4-BE49-F238E27FC236}">
                <a16:creationId xmlns:a16="http://schemas.microsoft.com/office/drawing/2014/main" id="{2D7D1780-4143-AD9A-CFDA-790A48B22C8F}"/>
              </a:ext>
            </a:extLst>
          </p:cNvPr>
          <p:cNvPicPr>
            <a:picLocks noChangeAspect="1"/>
          </p:cNvPicPr>
          <p:nvPr/>
        </p:nvPicPr>
        <p:blipFill>
          <a:blip r:embed="rId2"/>
          <a:stretch>
            <a:fillRect/>
          </a:stretch>
        </p:blipFill>
        <p:spPr>
          <a:xfrm>
            <a:off x="7733957" y="1356063"/>
            <a:ext cx="4011413" cy="4145874"/>
          </a:xfrm>
          <a:prstGeom prst="rect">
            <a:avLst/>
          </a:prstGeom>
        </p:spPr>
      </p:pic>
    </p:spTree>
    <p:extLst>
      <p:ext uri="{BB962C8B-B14F-4D97-AF65-F5344CB8AC3E}">
        <p14:creationId xmlns:p14="http://schemas.microsoft.com/office/powerpoint/2010/main" val="12043123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017905" y="3207579"/>
            <a:ext cx="1061954" cy="83099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5400" b="1" i="0" u="none" strike="noStrike" kern="1200" cap="none" spc="0" normalizeH="0" baseline="0" noProof="0" dirty="0">
                <a:ln>
                  <a:noFill/>
                </a:ln>
                <a:solidFill>
                  <a:schemeClr val="accent1"/>
                </a:solidFill>
                <a:effectLst/>
                <a:uLnTx/>
                <a:uFillTx/>
                <a:latin typeface="+mj-ea"/>
                <a:ea typeface="+mj-ea"/>
                <a:cs typeface="+mn-cs"/>
              </a:rPr>
              <a:t>01</a:t>
            </a:r>
            <a:endParaRPr kumimoji="0" lang="zh-CN" altLang="en-US" sz="5400" b="1" i="0" u="none" strike="noStrike" kern="1200" cap="none" spc="0" normalizeH="0" baseline="0" noProof="0" dirty="0">
              <a:ln>
                <a:noFill/>
              </a:ln>
              <a:solidFill>
                <a:schemeClr val="accent1"/>
              </a:solidFill>
              <a:effectLst/>
              <a:uLnTx/>
              <a:uFillTx/>
              <a:latin typeface="+mj-ea"/>
              <a:ea typeface="+mj-ea"/>
              <a:cs typeface="+mn-cs"/>
            </a:endParaRPr>
          </a:p>
        </p:txBody>
      </p:sp>
      <p:sp>
        <p:nvSpPr>
          <p:cNvPr id="7" name="文本框 6"/>
          <p:cNvSpPr txBox="1"/>
          <p:nvPr/>
        </p:nvSpPr>
        <p:spPr>
          <a:xfrm>
            <a:off x="2079859" y="3360872"/>
            <a:ext cx="2330851" cy="36933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black"/>
                </a:solidFill>
                <a:effectLst/>
                <a:uLnTx/>
                <a:uFillTx/>
                <a:latin typeface="+mj-ea"/>
                <a:ea typeface="+mj-ea"/>
                <a:cs typeface="+mn-cs"/>
              </a:rPr>
              <a:t>任务目标</a:t>
            </a:r>
          </a:p>
        </p:txBody>
      </p:sp>
      <p:sp>
        <p:nvSpPr>
          <p:cNvPr id="16" name="文本框 15"/>
          <p:cNvSpPr txBox="1"/>
          <p:nvPr/>
        </p:nvSpPr>
        <p:spPr>
          <a:xfrm>
            <a:off x="5281897" y="3215199"/>
            <a:ext cx="1061954" cy="83099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5400" b="1" i="0" u="none" strike="noStrike" kern="1200" cap="none" spc="0" normalizeH="0" baseline="0" noProof="0" dirty="0">
                <a:ln>
                  <a:noFill/>
                </a:ln>
                <a:solidFill>
                  <a:schemeClr val="accent1"/>
                </a:solidFill>
                <a:effectLst/>
                <a:uLnTx/>
                <a:uFillTx/>
                <a:latin typeface="+mj-ea"/>
                <a:ea typeface="+mj-ea"/>
                <a:cs typeface="+mn-cs"/>
              </a:rPr>
              <a:t>02</a:t>
            </a:r>
            <a:endParaRPr kumimoji="0" lang="zh-CN" altLang="en-US" sz="5400" b="1" i="0" u="none" strike="noStrike" kern="1200" cap="none" spc="0" normalizeH="0" baseline="0" noProof="0" dirty="0">
              <a:ln>
                <a:noFill/>
              </a:ln>
              <a:solidFill>
                <a:schemeClr val="accent1"/>
              </a:solidFill>
              <a:effectLst/>
              <a:uLnTx/>
              <a:uFillTx/>
              <a:latin typeface="+mj-ea"/>
              <a:ea typeface="+mj-ea"/>
              <a:cs typeface="+mn-cs"/>
            </a:endParaRPr>
          </a:p>
        </p:txBody>
      </p:sp>
      <p:sp>
        <p:nvSpPr>
          <p:cNvPr id="18" name="文本框 17"/>
          <p:cNvSpPr txBox="1"/>
          <p:nvPr/>
        </p:nvSpPr>
        <p:spPr>
          <a:xfrm>
            <a:off x="6343851" y="3368492"/>
            <a:ext cx="2330851" cy="36933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400" b="1" dirty="0">
                <a:solidFill>
                  <a:prstClr val="black"/>
                </a:solidFill>
                <a:latin typeface="+mj-ea"/>
                <a:ea typeface="+mj-ea"/>
              </a:rPr>
              <a:t>方法介绍</a:t>
            </a:r>
            <a:endParaRPr kumimoji="0" lang="zh-CN" altLang="en-US" sz="2400" b="1" i="0" u="none" strike="noStrike" kern="1200" cap="none" spc="0" normalizeH="0" baseline="0" noProof="0" dirty="0">
              <a:ln>
                <a:noFill/>
              </a:ln>
              <a:solidFill>
                <a:prstClr val="black"/>
              </a:solidFill>
              <a:effectLst/>
              <a:uLnTx/>
              <a:uFillTx/>
              <a:latin typeface="+mj-ea"/>
              <a:ea typeface="+mj-ea"/>
              <a:cs typeface="+mn-cs"/>
            </a:endParaRPr>
          </a:p>
        </p:txBody>
      </p:sp>
      <p:sp>
        <p:nvSpPr>
          <p:cNvPr id="21" name="文本框 20"/>
          <p:cNvSpPr txBox="1"/>
          <p:nvPr/>
        </p:nvSpPr>
        <p:spPr>
          <a:xfrm>
            <a:off x="1017905" y="4487739"/>
            <a:ext cx="1061954" cy="83099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5400" b="1" i="0" u="none" strike="noStrike" kern="1200" cap="none" spc="0" normalizeH="0" baseline="0" noProof="0" dirty="0">
                <a:ln>
                  <a:noFill/>
                </a:ln>
                <a:solidFill>
                  <a:schemeClr val="accent1"/>
                </a:solidFill>
                <a:effectLst/>
                <a:uLnTx/>
                <a:uFillTx/>
                <a:latin typeface="+mj-ea"/>
                <a:ea typeface="+mj-ea"/>
                <a:cs typeface="+mn-cs"/>
              </a:rPr>
              <a:t>03</a:t>
            </a:r>
            <a:endParaRPr kumimoji="0" lang="zh-CN" altLang="en-US" sz="5400" b="1" i="0" u="none" strike="noStrike" kern="1200" cap="none" spc="0" normalizeH="0" baseline="0" noProof="0" dirty="0">
              <a:ln>
                <a:noFill/>
              </a:ln>
              <a:solidFill>
                <a:schemeClr val="accent1"/>
              </a:solidFill>
              <a:effectLst/>
              <a:uLnTx/>
              <a:uFillTx/>
              <a:latin typeface="+mj-ea"/>
              <a:ea typeface="+mj-ea"/>
              <a:cs typeface="+mn-cs"/>
            </a:endParaRPr>
          </a:p>
        </p:txBody>
      </p:sp>
      <p:sp>
        <p:nvSpPr>
          <p:cNvPr id="23" name="文本框 22"/>
          <p:cNvSpPr txBox="1"/>
          <p:nvPr/>
        </p:nvSpPr>
        <p:spPr>
          <a:xfrm>
            <a:off x="2079859" y="4641032"/>
            <a:ext cx="2330851" cy="36933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400" b="1" dirty="0">
                <a:solidFill>
                  <a:prstClr val="black"/>
                </a:solidFill>
                <a:latin typeface="+mj-ea"/>
                <a:ea typeface="+mj-ea"/>
              </a:rPr>
              <a:t>实验设置</a:t>
            </a:r>
            <a:endParaRPr kumimoji="0" lang="zh-CN" altLang="en-US" sz="2400" b="1" i="0" u="none" strike="noStrike" kern="1200" cap="none" spc="0" normalizeH="0" baseline="0" noProof="0" dirty="0">
              <a:ln>
                <a:noFill/>
              </a:ln>
              <a:solidFill>
                <a:prstClr val="black"/>
              </a:solidFill>
              <a:effectLst/>
              <a:uLnTx/>
              <a:uFillTx/>
              <a:latin typeface="+mj-ea"/>
              <a:ea typeface="+mj-ea"/>
              <a:cs typeface="+mn-cs"/>
            </a:endParaRPr>
          </a:p>
        </p:txBody>
      </p:sp>
      <p:sp>
        <p:nvSpPr>
          <p:cNvPr id="26" name="文本框 25"/>
          <p:cNvSpPr txBox="1"/>
          <p:nvPr/>
        </p:nvSpPr>
        <p:spPr>
          <a:xfrm>
            <a:off x="5281897" y="4472499"/>
            <a:ext cx="1061954" cy="83099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5400" b="1" i="0" u="none" strike="noStrike" kern="1200" cap="none" spc="0" normalizeH="0" baseline="0" noProof="0" dirty="0">
                <a:ln>
                  <a:noFill/>
                </a:ln>
                <a:solidFill>
                  <a:schemeClr val="accent1"/>
                </a:solidFill>
                <a:effectLst/>
                <a:uLnTx/>
                <a:uFillTx/>
                <a:latin typeface="+mj-ea"/>
                <a:ea typeface="+mj-ea"/>
                <a:cs typeface="+mn-cs"/>
              </a:rPr>
              <a:t>04</a:t>
            </a:r>
            <a:endParaRPr kumimoji="0" lang="zh-CN" altLang="en-US" sz="5400" b="1" i="0" u="none" strike="noStrike" kern="1200" cap="none" spc="0" normalizeH="0" baseline="0" noProof="0" dirty="0">
              <a:ln>
                <a:noFill/>
              </a:ln>
              <a:solidFill>
                <a:schemeClr val="accent1"/>
              </a:solidFill>
              <a:effectLst/>
              <a:uLnTx/>
              <a:uFillTx/>
              <a:latin typeface="+mj-ea"/>
              <a:ea typeface="+mj-ea"/>
              <a:cs typeface="+mn-cs"/>
            </a:endParaRPr>
          </a:p>
        </p:txBody>
      </p:sp>
      <p:sp>
        <p:nvSpPr>
          <p:cNvPr id="28" name="文本框 27"/>
          <p:cNvSpPr txBox="1"/>
          <p:nvPr/>
        </p:nvSpPr>
        <p:spPr>
          <a:xfrm>
            <a:off x="6343851" y="4625792"/>
            <a:ext cx="2330851" cy="36933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400" b="1" dirty="0">
                <a:solidFill>
                  <a:prstClr val="black"/>
                </a:solidFill>
                <a:latin typeface="+mj-ea"/>
                <a:ea typeface="+mj-ea"/>
              </a:rPr>
              <a:t>效果展示</a:t>
            </a:r>
            <a:endParaRPr kumimoji="0" lang="zh-CN" altLang="en-US" sz="2400" b="1" i="0" u="none" strike="noStrike" kern="1200" cap="none" spc="0" normalizeH="0" baseline="0" noProof="0" dirty="0">
              <a:ln>
                <a:noFill/>
              </a:ln>
              <a:solidFill>
                <a:prstClr val="black"/>
              </a:solidFill>
              <a:effectLst/>
              <a:uLnTx/>
              <a:uFillTx/>
              <a:latin typeface="+mj-ea"/>
              <a:ea typeface="+mj-ea"/>
              <a:cs typeface="+mn-cs"/>
            </a:endParaRPr>
          </a:p>
        </p:txBody>
      </p:sp>
      <p:pic>
        <p:nvPicPr>
          <p:cNvPr id="30" name="图片 2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27254" y="1185118"/>
            <a:ext cx="2201515" cy="293536"/>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a:extLst>
              <a:ext uri="{FF2B5EF4-FFF2-40B4-BE49-F238E27FC236}">
                <a16:creationId xmlns:a16="http://schemas.microsoft.com/office/drawing/2014/main" id="{FDD91972-EA84-3C6D-22C1-21C7583BEC04}"/>
              </a:ext>
            </a:extLst>
          </p:cNvPr>
          <p:cNvSpPr txBox="1"/>
          <p:nvPr/>
        </p:nvSpPr>
        <p:spPr>
          <a:xfrm>
            <a:off x="7890626" y="3794795"/>
            <a:ext cx="1061954" cy="83099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5400" b="1" i="0" u="none" strike="noStrike" kern="1200" cap="none" spc="0" normalizeH="0" baseline="0" noProof="0" dirty="0">
                <a:ln>
                  <a:noFill/>
                </a:ln>
                <a:solidFill>
                  <a:schemeClr val="accent1"/>
                </a:solidFill>
                <a:effectLst/>
                <a:uLnTx/>
                <a:uFillTx/>
                <a:latin typeface="+mj-ea"/>
                <a:ea typeface="+mj-ea"/>
                <a:cs typeface="+mn-cs"/>
              </a:rPr>
              <a:t>05</a:t>
            </a:r>
            <a:endParaRPr kumimoji="0" lang="zh-CN" altLang="en-US" sz="5400" b="1" i="0" u="none" strike="noStrike" kern="1200" cap="none" spc="0" normalizeH="0" baseline="0" noProof="0" dirty="0">
              <a:ln>
                <a:noFill/>
              </a:ln>
              <a:solidFill>
                <a:schemeClr val="accent1"/>
              </a:solidFill>
              <a:effectLst/>
              <a:uLnTx/>
              <a:uFillTx/>
              <a:latin typeface="+mj-ea"/>
              <a:ea typeface="+mj-ea"/>
              <a:cs typeface="+mn-cs"/>
            </a:endParaRPr>
          </a:p>
        </p:txBody>
      </p:sp>
      <p:sp>
        <p:nvSpPr>
          <p:cNvPr id="4" name="文本框 3">
            <a:extLst>
              <a:ext uri="{FF2B5EF4-FFF2-40B4-BE49-F238E27FC236}">
                <a16:creationId xmlns:a16="http://schemas.microsoft.com/office/drawing/2014/main" id="{B275A6D1-44B2-066B-7DAB-9FC3FC20FD10}"/>
              </a:ext>
            </a:extLst>
          </p:cNvPr>
          <p:cNvSpPr txBox="1"/>
          <p:nvPr/>
        </p:nvSpPr>
        <p:spPr>
          <a:xfrm>
            <a:off x="8843244" y="4023322"/>
            <a:ext cx="2330851" cy="36933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black"/>
                </a:solidFill>
                <a:effectLst/>
                <a:uLnTx/>
                <a:uFillTx/>
                <a:latin typeface="+mj-ea"/>
                <a:ea typeface="+mj-ea"/>
                <a:cs typeface="+mn-cs"/>
              </a:rPr>
              <a:t>总结</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D22B62-D707-4714-6071-9A01D38A0E23}"/>
              </a:ext>
            </a:extLst>
          </p:cNvPr>
          <p:cNvSpPr>
            <a:spLocks noGrp="1"/>
          </p:cNvSpPr>
          <p:nvPr>
            <p:ph type="title"/>
          </p:nvPr>
        </p:nvSpPr>
        <p:spPr/>
        <p:txBody>
          <a:bodyPr/>
          <a:lstStyle/>
          <a:p>
            <a:r>
              <a:rPr lang="zh-CN" altLang="en-US" dirty="0"/>
              <a:t>实验设置</a:t>
            </a:r>
          </a:p>
        </p:txBody>
      </p:sp>
      <p:sp>
        <p:nvSpPr>
          <p:cNvPr id="6" name="矩形: 剪去单角 5">
            <a:extLst>
              <a:ext uri="{FF2B5EF4-FFF2-40B4-BE49-F238E27FC236}">
                <a16:creationId xmlns:a16="http://schemas.microsoft.com/office/drawing/2014/main" id="{A3596027-8C2B-09B1-65A7-1AAB1F23860A}"/>
              </a:ext>
            </a:extLst>
          </p:cNvPr>
          <p:cNvSpPr/>
          <p:nvPr/>
        </p:nvSpPr>
        <p:spPr>
          <a:xfrm>
            <a:off x="806472" y="1075765"/>
            <a:ext cx="4527528" cy="480131"/>
          </a:xfrm>
          <a:prstGeom prst="snip1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图像处理：</a:t>
            </a:r>
          </a:p>
        </p:txBody>
      </p:sp>
      <p:sp>
        <p:nvSpPr>
          <p:cNvPr id="7" name="椭圆 6">
            <a:extLst>
              <a:ext uri="{FF2B5EF4-FFF2-40B4-BE49-F238E27FC236}">
                <a16:creationId xmlns:a16="http://schemas.microsoft.com/office/drawing/2014/main" id="{94196FA0-EAF6-C58E-1B56-9A94E0CF1430}"/>
              </a:ext>
            </a:extLst>
          </p:cNvPr>
          <p:cNvSpPr/>
          <p:nvPr/>
        </p:nvSpPr>
        <p:spPr>
          <a:xfrm>
            <a:off x="995082" y="1805450"/>
            <a:ext cx="3971365" cy="16544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从文件中读取</a:t>
            </a:r>
            <a:r>
              <a:rPr lang="en-US" altLang="zh-CN" dirty="0"/>
              <a:t>RGB</a:t>
            </a:r>
            <a:r>
              <a:rPr lang="zh-CN" altLang="en-US" dirty="0"/>
              <a:t>格式的图像，将其缩放至指定尺寸或指定比例，然后将其转换为</a:t>
            </a:r>
            <a:r>
              <a:rPr lang="en-US" altLang="zh-CN" dirty="0" err="1"/>
              <a:t>PyTorch</a:t>
            </a:r>
            <a:r>
              <a:rPr lang="zh-CN" altLang="en-US" dirty="0"/>
              <a:t>张量格式</a:t>
            </a:r>
          </a:p>
        </p:txBody>
      </p:sp>
      <p:sp>
        <p:nvSpPr>
          <p:cNvPr id="8" name="箭头: 右 7">
            <a:extLst>
              <a:ext uri="{FF2B5EF4-FFF2-40B4-BE49-F238E27FC236}">
                <a16:creationId xmlns:a16="http://schemas.microsoft.com/office/drawing/2014/main" id="{2F643EC1-7320-EEE4-DBCC-FF221052B344}"/>
              </a:ext>
            </a:extLst>
          </p:cNvPr>
          <p:cNvSpPr/>
          <p:nvPr/>
        </p:nvSpPr>
        <p:spPr>
          <a:xfrm>
            <a:off x="5423647" y="2375647"/>
            <a:ext cx="1506071" cy="90134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00BED32D-DB50-2C3F-4ADE-CFC8660F146F}"/>
              </a:ext>
            </a:extLst>
          </p:cNvPr>
          <p:cNvSpPr/>
          <p:nvPr/>
        </p:nvSpPr>
        <p:spPr>
          <a:xfrm>
            <a:off x="7499926" y="1229728"/>
            <a:ext cx="4450974" cy="22918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a:extLst>
              <a:ext uri="{FF2B5EF4-FFF2-40B4-BE49-F238E27FC236}">
                <a16:creationId xmlns:a16="http://schemas.microsoft.com/office/drawing/2014/main" id="{FC9DBAA1-09D4-A101-C7BC-400FDEF67E22}"/>
              </a:ext>
            </a:extLst>
          </p:cNvPr>
          <p:cNvPicPr>
            <a:picLocks noChangeAspect="1"/>
          </p:cNvPicPr>
          <p:nvPr/>
        </p:nvPicPr>
        <p:blipFill>
          <a:blip r:embed="rId2"/>
          <a:stretch>
            <a:fillRect/>
          </a:stretch>
        </p:blipFill>
        <p:spPr>
          <a:xfrm>
            <a:off x="7705164" y="1474305"/>
            <a:ext cx="4040498" cy="1802684"/>
          </a:xfrm>
          <a:prstGeom prst="rect">
            <a:avLst/>
          </a:prstGeom>
        </p:spPr>
      </p:pic>
      <p:sp>
        <p:nvSpPr>
          <p:cNvPr id="12" name="箭头: 下 11">
            <a:extLst>
              <a:ext uri="{FF2B5EF4-FFF2-40B4-BE49-F238E27FC236}">
                <a16:creationId xmlns:a16="http://schemas.microsoft.com/office/drawing/2014/main" id="{AC34B769-D59F-7545-E066-117E9A8B9E7A}"/>
              </a:ext>
            </a:extLst>
          </p:cNvPr>
          <p:cNvSpPr/>
          <p:nvPr/>
        </p:nvSpPr>
        <p:spPr>
          <a:xfrm>
            <a:off x="2707340" y="3709412"/>
            <a:ext cx="519953" cy="58270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椭圆 12">
            <a:extLst>
              <a:ext uri="{FF2B5EF4-FFF2-40B4-BE49-F238E27FC236}">
                <a16:creationId xmlns:a16="http://schemas.microsoft.com/office/drawing/2014/main" id="{A67552FB-BEAA-85D6-3B8F-521E5C82D9D8}"/>
              </a:ext>
            </a:extLst>
          </p:cNvPr>
          <p:cNvSpPr/>
          <p:nvPr/>
        </p:nvSpPr>
        <p:spPr>
          <a:xfrm>
            <a:off x="981635" y="4383741"/>
            <a:ext cx="3971365" cy="1828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t>将</a:t>
            </a:r>
            <a:r>
              <a:rPr lang="en-US" altLang="zh-CN" dirty="0" err="1"/>
              <a:t>PyTorch</a:t>
            </a:r>
            <a:r>
              <a:rPr lang="zh-CN" altLang="en-US" dirty="0"/>
              <a:t>张量转换为</a:t>
            </a:r>
            <a:r>
              <a:rPr lang="en-US" altLang="zh-CN" dirty="0"/>
              <a:t>RGB</a:t>
            </a:r>
            <a:r>
              <a:rPr lang="zh-CN" altLang="en-US" dirty="0"/>
              <a:t>图像并将其保存为文件</a:t>
            </a:r>
          </a:p>
        </p:txBody>
      </p:sp>
      <p:sp>
        <p:nvSpPr>
          <p:cNvPr id="14" name="箭头: 右 13">
            <a:extLst>
              <a:ext uri="{FF2B5EF4-FFF2-40B4-BE49-F238E27FC236}">
                <a16:creationId xmlns:a16="http://schemas.microsoft.com/office/drawing/2014/main" id="{B185C769-CDBC-BA4A-1B59-9BA1B513BEB7}"/>
              </a:ext>
            </a:extLst>
          </p:cNvPr>
          <p:cNvSpPr/>
          <p:nvPr/>
        </p:nvSpPr>
        <p:spPr>
          <a:xfrm>
            <a:off x="5423647" y="4903694"/>
            <a:ext cx="1506071" cy="77993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a:extLst>
              <a:ext uri="{FF2B5EF4-FFF2-40B4-BE49-F238E27FC236}">
                <a16:creationId xmlns:a16="http://schemas.microsoft.com/office/drawing/2014/main" id="{281BF5F6-3B89-ED94-8022-9EE13EC64275}"/>
              </a:ext>
            </a:extLst>
          </p:cNvPr>
          <p:cNvSpPr/>
          <p:nvPr/>
        </p:nvSpPr>
        <p:spPr>
          <a:xfrm>
            <a:off x="7499926" y="4055174"/>
            <a:ext cx="4450974" cy="22918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片 16">
            <a:extLst>
              <a:ext uri="{FF2B5EF4-FFF2-40B4-BE49-F238E27FC236}">
                <a16:creationId xmlns:a16="http://schemas.microsoft.com/office/drawing/2014/main" id="{70D44C23-437D-0A6A-4668-DFBF85D5C8C9}"/>
              </a:ext>
            </a:extLst>
          </p:cNvPr>
          <p:cNvPicPr>
            <a:picLocks noChangeAspect="1"/>
          </p:cNvPicPr>
          <p:nvPr/>
        </p:nvPicPr>
        <p:blipFill>
          <a:blip r:embed="rId3"/>
          <a:stretch>
            <a:fillRect/>
          </a:stretch>
        </p:blipFill>
        <p:spPr>
          <a:xfrm>
            <a:off x="7939781" y="4151942"/>
            <a:ext cx="3571264" cy="2060599"/>
          </a:xfrm>
          <a:prstGeom prst="rect">
            <a:avLst/>
          </a:prstGeom>
        </p:spPr>
      </p:pic>
    </p:spTree>
    <p:extLst>
      <p:ext uri="{BB962C8B-B14F-4D97-AF65-F5344CB8AC3E}">
        <p14:creationId xmlns:p14="http://schemas.microsoft.com/office/powerpoint/2010/main" val="29043186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pattFill prst="wdUpDiag">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14" name="任意多边形: 形状 13"/>
          <p:cNvSpPr/>
          <p:nvPr/>
        </p:nvSpPr>
        <p:spPr>
          <a:xfrm rot="5400000" flipH="1">
            <a:off x="3167860" y="-3188442"/>
            <a:ext cx="5856280" cy="12192002"/>
          </a:xfrm>
          <a:custGeom>
            <a:avLst/>
            <a:gdLst>
              <a:gd name="connsiteX0" fmla="*/ 360601 w 5978618"/>
              <a:gd name="connsiteY0" fmla="*/ 6096001 h 12192002"/>
              <a:gd name="connsiteX1" fmla="*/ 735 w 5978618"/>
              <a:gd name="connsiteY1" fmla="*/ 6304723 h 12192002"/>
              <a:gd name="connsiteX2" fmla="*/ 735 w 5978618"/>
              <a:gd name="connsiteY2" fmla="*/ 5887279 h 12192002"/>
              <a:gd name="connsiteX3" fmla="*/ 5978618 w 5978618"/>
              <a:gd name="connsiteY3" fmla="*/ 12192002 h 12192002"/>
              <a:gd name="connsiteX4" fmla="*/ 5978618 w 5978618"/>
              <a:gd name="connsiteY4" fmla="*/ 0 h 12192002"/>
              <a:gd name="connsiteX5" fmla="*/ 0 w 5978618"/>
              <a:gd name="connsiteY5" fmla="*/ 0 h 12192002"/>
              <a:gd name="connsiteX6" fmla="*/ 0 w 5978618"/>
              <a:gd name="connsiteY6" fmla="*/ 12192002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78618" h="12192002">
                <a:moveTo>
                  <a:pt x="360601" y="6096001"/>
                </a:moveTo>
                <a:lnTo>
                  <a:pt x="735" y="6304723"/>
                </a:lnTo>
                <a:lnTo>
                  <a:pt x="735" y="5887279"/>
                </a:lnTo>
                <a:close/>
                <a:moveTo>
                  <a:pt x="5978618" y="12192002"/>
                </a:moveTo>
                <a:lnTo>
                  <a:pt x="5978618" y="0"/>
                </a:lnTo>
                <a:lnTo>
                  <a:pt x="0" y="0"/>
                </a:lnTo>
                <a:lnTo>
                  <a:pt x="0" y="12192002"/>
                </a:lnTo>
                <a:close/>
              </a:path>
            </a:pathLst>
          </a:custGeom>
          <a:gradFill>
            <a:gsLst>
              <a:gs pos="0">
                <a:schemeClr val="accent1"/>
              </a:gs>
              <a:gs pos="100000">
                <a:schemeClr val="accent1">
                  <a:alpha val="67000"/>
                </a:schemeClr>
              </a:gs>
            </a:gsLst>
            <a:lin ang="0" scaled="0"/>
          </a:gra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3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8" name="图片 7"/>
          <p:cNvPicPr>
            <a:picLocks noChangeAspect="1"/>
          </p:cNvPicPr>
          <p:nvPr/>
        </p:nvPicPr>
        <p:blipFill>
          <a:blip r:embed="rId2" cstate="screen"/>
          <a:srcRect l="835" t="978" r="6018"/>
          <a:stretch>
            <a:fillRect/>
          </a:stretch>
        </p:blipFill>
        <p:spPr>
          <a:xfrm>
            <a:off x="0" y="0"/>
            <a:ext cx="12192000" cy="5799011"/>
          </a:xfrm>
          <a:custGeom>
            <a:avLst/>
            <a:gdLst>
              <a:gd name="connsiteX0" fmla="*/ 0 w 12192000"/>
              <a:gd name="connsiteY0" fmla="*/ 0 h 5799011"/>
              <a:gd name="connsiteX1" fmla="*/ 12192000 w 12192000"/>
              <a:gd name="connsiteY1" fmla="*/ 0 h 5799011"/>
              <a:gd name="connsiteX2" fmla="*/ 12192000 w 12192000"/>
              <a:gd name="connsiteY2" fmla="*/ 5799011 h 5799011"/>
              <a:gd name="connsiteX3" fmla="*/ 0 w 12192000"/>
              <a:gd name="connsiteY3" fmla="*/ 5799011 h 5799011"/>
            </a:gdLst>
            <a:ahLst/>
            <a:cxnLst>
              <a:cxn ang="0">
                <a:pos x="connsiteX0" y="connsiteY0"/>
              </a:cxn>
              <a:cxn ang="0">
                <a:pos x="connsiteX1" y="connsiteY1"/>
              </a:cxn>
              <a:cxn ang="0">
                <a:pos x="connsiteX2" y="connsiteY2"/>
              </a:cxn>
              <a:cxn ang="0">
                <a:pos x="connsiteX3" y="connsiteY3"/>
              </a:cxn>
            </a:cxnLst>
            <a:rect l="l" t="t" r="r" b="b"/>
            <a:pathLst>
              <a:path w="12192000" h="5799011">
                <a:moveTo>
                  <a:pt x="0" y="0"/>
                </a:moveTo>
                <a:lnTo>
                  <a:pt x="12192000" y="0"/>
                </a:lnTo>
                <a:lnTo>
                  <a:pt x="12192000" y="5799011"/>
                </a:lnTo>
                <a:lnTo>
                  <a:pt x="0" y="5799011"/>
                </a:lnTo>
                <a:close/>
              </a:path>
            </a:pathLst>
          </a:custGeom>
        </p:spPr>
      </p:pic>
      <p:sp>
        <p:nvSpPr>
          <p:cNvPr id="2" name="文本占位符 1"/>
          <p:cNvSpPr>
            <a:spLocks noGrp="1"/>
          </p:cNvSpPr>
          <p:nvPr>
            <p:ph type="body" sz="quarter" idx="17"/>
          </p:nvPr>
        </p:nvSpPr>
        <p:spPr/>
        <p:txBody>
          <a:bodyPr lIns="0" tIns="0" rIns="0" bIns="0">
            <a:spAutoFit/>
          </a:bodyPr>
          <a:lstStyle/>
          <a:p>
            <a:r>
              <a:rPr lang="en-US" altLang="zh-CN" b="1" dirty="0">
                <a:latin typeface="+mj-ea"/>
                <a:ea typeface="+mj-ea"/>
              </a:rPr>
              <a:t>04</a:t>
            </a:r>
            <a:endParaRPr lang="zh-CN" altLang="en-US" b="1" dirty="0">
              <a:latin typeface="+mj-ea"/>
              <a:ea typeface="+mj-ea"/>
            </a:endParaRPr>
          </a:p>
        </p:txBody>
      </p:sp>
      <p:sp>
        <p:nvSpPr>
          <p:cNvPr id="3" name="文本占位符 2"/>
          <p:cNvSpPr>
            <a:spLocks noGrp="1"/>
          </p:cNvSpPr>
          <p:nvPr>
            <p:ph type="body" sz="quarter" idx="21"/>
          </p:nvPr>
        </p:nvSpPr>
        <p:spPr>
          <a:xfrm>
            <a:off x="3902971" y="2837924"/>
            <a:ext cx="4072135" cy="1300036"/>
          </a:xfrm>
        </p:spPr>
        <p:txBody>
          <a:bodyPr lIns="0" tIns="0" rIns="0" bIns="0">
            <a:spAutoFit/>
          </a:bodyPr>
          <a:lstStyle/>
          <a:p>
            <a:r>
              <a:rPr lang="zh-CN" altLang="en-US" sz="7200" b="1" dirty="0">
                <a:latin typeface="+mj-ea"/>
                <a:ea typeface="+mj-ea"/>
              </a:rPr>
              <a:t>效果展示</a:t>
            </a:r>
          </a:p>
        </p:txBody>
      </p:sp>
      <p:sp>
        <p:nvSpPr>
          <p:cNvPr id="4" name="文本占位符 3"/>
          <p:cNvSpPr>
            <a:spLocks noGrp="1"/>
          </p:cNvSpPr>
          <p:nvPr>
            <p:ph type="body" sz="quarter" idx="12"/>
          </p:nvPr>
        </p:nvSpPr>
        <p:spPr>
          <a:xfrm>
            <a:off x="3902971" y="4194812"/>
            <a:ext cx="4072135" cy="246221"/>
          </a:xfrm>
        </p:spPr>
        <p:txBody>
          <a:bodyPr lIns="0" tIns="0" rIns="0" bIns="0">
            <a:spAutoFit/>
          </a:bodyPr>
          <a:lstStyle/>
          <a:p>
            <a:pPr algn="dist" defTabSz="914400">
              <a:lnSpc>
                <a:spcPct val="100000"/>
              </a:lnSpc>
              <a:spcBef>
                <a:spcPts val="0"/>
              </a:spcBef>
              <a:defRPr/>
            </a:pPr>
            <a:r>
              <a:rPr lang="en-US" altLang="zh-CN" sz="1600" kern="100" dirty="0">
                <a:solidFill>
                  <a:prstClr val="white">
                    <a:lumMod val="75000"/>
                  </a:prstClr>
                </a:solidFill>
                <a:latin typeface="+mn-ea"/>
                <a:cs typeface="Arial" panose="020B0604020202020204" pitchFamily="34" charset="0"/>
              </a:rPr>
              <a:t>DATA DISPLAY</a:t>
            </a:r>
            <a:endParaRPr kumimoji="0" lang="en-US" altLang="zh-CN" sz="1600" b="0" i="0" u="none" strike="noStrike" kern="100" cap="none" spc="0" normalizeH="0" baseline="0" noProof="0" dirty="0">
              <a:ln>
                <a:noFill/>
              </a:ln>
              <a:solidFill>
                <a:prstClr val="white">
                  <a:lumMod val="75000"/>
                </a:prstClr>
              </a:solidFill>
              <a:effectLst/>
              <a:uLnTx/>
              <a:uFillTx/>
              <a:latin typeface="+mn-ea"/>
              <a:cs typeface="Arial" panose="020B0604020202020204" pitchFamily="34"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D10B24-2CC3-FB00-4D0B-616464FB0623}"/>
              </a:ext>
            </a:extLst>
          </p:cNvPr>
          <p:cNvSpPr>
            <a:spLocks noGrp="1"/>
          </p:cNvSpPr>
          <p:nvPr>
            <p:ph type="title"/>
          </p:nvPr>
        </p:nvSpPr>
        <p:spPr/>
        <p:txBody>
          <a:bodyPr/>
          <a:lstStyle/>
          <a:p>
            <a:r>
              <a:rPr lang="zh-CN" altLang="en-US" dirty="0"/>
              <a:t>效果展示</a:t>
            </a:r>
          </a:p>
        </p:txBody>
      </p:sp>
      <p:sp>
        <p:nvSpPr>
          <p:cNvPr id="3" name="矩形: 圆角 2">
            <a:extLst>
              <a:ext uri="{FF2B5EF4-FFF2-40B4-BE49-F238E27FC236}">
                <a16:creationId xmlns:a16="http://schemas.microsoft.com/office/drawing/2014/main" id="{0B6191B7-61B9-DB35-2263-875D5B1FE951}"/>
              </a:ext>
            </a:extLst>
          </p:cNvPr>
          <p:cNvSpPr/>
          <p:nvPr/>
        </p:nvSpPr>
        <p:spPr>
          <a:xfrm>
            <a:off x="1775012" y="1048870"/>
            <a:ext cx="8884023" cy="52353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a:extLst>
              <a:ext uri="{FF2B5EF4-FFF2-40B4-BE49-F238E27FC236}">
                <a16:creationId xmlns:a16="http://schemas.microsoft.com/office/drawing/2014/main" id="{CE5D4F59-F5C5-57BA-6F8C-9F968437D803}"/>
              </a:ext>
            </a:extLst>
          </p:cNvPr>
          <p:cNvSpPr/>
          <p:nvPr/>
        </p:nvSpPr>
        <p:spPr>
          <a:xfrm>
            <a:off x="2447364" y="1156448"/>
            <a:ext cx="7288305" cy="609600"/>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模型生成迁移图片的实际调用</a:t>
            </a:r>
          </a:p>
        </p:txBody>
      </p:sp>
      <p:pic>
        <p:nvPicPr>
          <p:cNvPr id="5" name="图片 4">
            <a:extLst>
              <a:ext uri="{FF2B5EF4-FFF2-40B4-BE49-F238E27FC236}">
                <a16:creationId xmlns:a16="http://schemas.microsoft.com/office/drawing/2014/main" id="{1F83FE0A-76C1-7A26-A92D-E53344D8EF0C}"/>
              </a:ext>
            </a:extLst>
          </p:cNvPr>
          <p:cNvPicPr>
            <a:picLocks noChangeAspect="1"/>
          </p:cNvPicPr>
          <p:nvPr/>
        </p:nvPicPr>
        <p:blipFill>
          <a:blip r:embed="rId2"/>
          <a:stretch>
            <a:fillRect/>
          </a:stretch>
        </p:blipFill>
        <p:spPr>
          <a:xfrm>
            <a:off x="3608082" y="1873626"/>
            <a:ext cx="5204223" cy="4341003"/>
          </a:xfrm>
          <a:prstGeom prst="rect">
            <a:avLst/>
          </a:prstGeom>
        </p:spPr>
      </p:pic>
    </p:spTree>
    <p:extLst>
      <p:ext uri="{BB962C8B-B14F-4D97-AF65-F5344CB8AC3E}">
        <p14:creationId xmlns:p14="http://schemas.microsoft.com/office/powerpoint/2010/main" val="2824142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806472" y="346081"/>
            <a:ext cx="3566351" cy="387798"/>
          </a:xfrm>
        </p:spPr>
        <p:txBody>
          <a:bodyPr lIns="0" tIns="0" rIns="0" bIns="0">
            <a:spAutoFit/>
          </a:bodyPr>
          <a:lstStyle/>
          <a:p>
            <a:r>
              <a:rPr lang="zh-CN" altLang="en-US" dirty="0"/>
              <a:t>效果展示</a:t>
            </a:r>
          </a:p>
        </p:txBody>
      </p:sp>
      <p:sp>
        <p:nvSpPr>
          <p:cNvPr id="2" name="矩形: 圆角 1">
            <a:extLst>
              <a:ext uri="{FF2B5EF4-FFF2-40B4-BE49-F238E27FC236}">
                <a16:creationId xmlns:a16="http://schemas.microsoft.com/office/drawing/2014/main" id="{57D3AAE2-D8A6-3ECF-21EF-1EE219CCA661}"/>
              </a:ext>
            </a:extLst>
          </p:cNvPr>
          <p:cNvSpPr/>
          <p:nvPr/>
        </p:nvSpPr>
        <p:spPr>
          <a:xfrm>
            <a:off x="757517" y="1120587"/>
            <a:ext cx="10551459" cy="529814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迁移对象</a:t>
            </a:r>
          </a:p>
        </p:txBody>
      </p:sp>
      <p:sp>
        <p:nvSpPr>
          <p:cNvPr id="3" name="矩形 2">
            <a:extLst>
              <a:ext uri="{FF2B5EF4-FFF2-40B4-BE49-F238E27FC236}">
                <a16:creationId xmlns:a16="http://schemas.microsoft.com/office/drawing/2014/main" id="{D5F3891F-57D4-814F-C42A-25FB9B2382EF}"/>
              </a:ext>
            </a:extLst>
          </p:cNvPr>
          <p:cNvSpPr/>
          <p:nvPr/>
        </p:nvSpPr>
        <p:spPr>
          <a:xfrm>
            <a:off x="1783978" y="1488142"/>
            <a:ext cx="8668870" cy="600635"/>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solidFill>
                  <a:schemeClr val="tx1"/>
                </a:solidFill>
              </a:rPr>
              <a:t>依次使用“</a:t>
            </a:r>
            <a:r>
              <a:rPr lang="en-US" altLang="zh-CN" dirty="0">
                <a:solidFill>
                  <a:schemeClr val="tx1"/>
                </a:solidFill>
              </a:rPr>
              <a:t>display(</a:t>
            </a:r>
            <a:r>
              <a:rPr lang="en-US" altLang="zh-CN" dirty="0" err="1">
                <a:solidFill>
                  <a:schemeClr val="tx1"/>
                </a:solidFill>
              </a:rPr>
              <a:t>Image.open</a:t>
            </a:r>
            <a:r>
              <a:rPr lang="en-US" altLang="zh-CN" dirty="0">
                <a:solidFill>
                  <a:schemeClr val="tx1"/>
                </a:solidFill>
              </a:rPr>
              <a:t>(‘</a:t>
            </a:r>
            <a:r>
              <a:rPr lang="zh-CN" altLang="en-US" dirty="0">
                <a:solidFill>
                  <a:schemeClr val="tx1"/>
                </a:solidFill>
              </a:rPr>
              <a:t>图片</a:t>
            </a:r>
            <a:r>
              <a:rPr lang="en-US" altLang="zh-CN" dirty="0">
                <a:solidFill>
                  <a:schemeClr val="tx1"/>
                </a:solidFill>
              </a:rPr>
              <a:t>.jpg'))</a:t>
            </a:r>
            <a:r>
              <a:rPr lang="zh-CN" altLang="en-US" dirty="0">
                <a:solidFill>
                  <a:schemeClr val="tx1"/>
                </a:solidFill>
              </a:rPr>
              <a:t>“打开使用的两张风格图，和一张校园内的实景图。先对三张图片观察</a:t>
            </a:r>
          </a:p>
        </p:txBody>
      </p:sp>
      <p:pic>
        <p:nvPicPr>
          <p:cNvPr id="5" name="图片 4">
            <a:extLst>
              <a:ext uri="{FF2B5EF4-FFF2-40B4-BE49-F238E27FC236}">
                <a16:creationId xmlns:a16="http://schemas.microsoft.com/office/drawing/2014/main" id="{B35E1E9A-72B2-9448-2A2A-4784DD900A3B}"/>
              </a:ext>
            </a:extLst>
          </p:cNvPr>
          <p:cNvPicPr>
            <a:picLocks noChangeAspect="1"/>
          </p:cNvPicPr>
          <p:nvPr/>
        </p:nvPicPr>
        <p:blipFill>
          <a:blip r:embed="rId2"/>
          <a:stretch>
            <a:fillRect/>
          </a:stretch>
        </p:blipFill>
        <p:spPr>
          <a:xfrm>
            <a:off x="1783977" y="2241176"/>
            <a:ext cx="3260810" cy="3829020"/>
          </a:xfrm>
          <a:prstGeom prst="rect">
            <a:avLst/>
          </a:prstGeom>
        </p:spPr>
      </p:pic>
      <p:sp>
        <p:nvSpPr>
          <p:cNvPr id="6" name="箭头: 右 5">
            <a:extLst>
              <a:ext uri="{FF2B5EF4-FFF2-40B4-BE49-F238E27FC236}">
                <a16:creationId xmlns:a16="http://schemas.microsoft.com/office/drawing/2014/main" id="{C64F547A-B99A-70E9-035F-FA33600AB403}"/>
              </a:ext>
            </a:extLst>
          </p:cNvPr>
          <p:cNvSpPr/>
          <p:nvPr/>
        </p:nvSpPr>
        <p:spPr>
          <a:xfrm>
            <a:off x="5262282" y="3953435"/>
            <a:ext cx="1541930" cy="600635"/>
          </a:xfrm>
          <a:prstGeom prst="rightArrow">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a:extLst>
              <a:ext uri="{FF2B5EF4-FFF2-40B4-BE49-F238E27FC236}">
                <a16:creationId xmlns:a16="http://schemas.microsoft.com/office/drawing/2014/main" id="{9A6FD1C3-7659-D5B3-9551-16AA58F00D18}"/>
              </a:ext>
            </a:extLst>
          </p:cNvPr>
          <p:cNvPicPr>
            <a:picLocks noChangeAspect="1"/>
          </p:cNvPicPr>
          <p:nvPr/>
        </p:nvPicPr>
        <p:blipFill>
          <a:blip r:embed="rId3"/>
          <a:stretch>
            <a:fillRect/>
          </a:stretch>
        </p:blipFill>
        <p:spPr>
          <a:xfrm>
            <a:off x="7042068" y="2396015"/>
            <a:ext cx="2603231" cy="3674181"/>
          </a:xfrm>
          <a:prstGeom prst="rect">
            <a:avLst/>
          </a:prstGeom>
        </p:spPr>
      </p:pic>
      <p:sp>
        <p:nvSpPr>
          <p:cNvPr id="9" name="矩形 8">
            <a:extLst>
              <a:ext uri="{FF2B5EF4-FFF2-40B4-BE49-F238E27FC236}">
                <a16:creationId xmlns:a16="http://schemas.microsoft.com/office/drawing/2014/main" id="{4F5E43A5-E99E-D8E8-06A7-AC46CF67B71E}"/>
              </a:ext>
            </a:extLst>
          </p:cNvPr>
          <p:cNvSpPr/>
          <p:nvPr/>
        </p:nvSpPr>
        <p:spPr>
          <a:xfrm>
            <a:off x="5325035" y="3523129"/>
            <a:ext cx="1541930" cy="304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638D51-BF91-363D-C5E3-083535F433F4}"/>
              </a:ext>
            </a:extLst>
          </p:cNvPr>
          <p:cNvSpPr>
            <a:spLocks noGrp="1"/>
          </p:cNvSpPr>
          <p:nvPr>
            <p:ph type="title"/>
          </p:nvPr>
        </p:nvSpPr>
        <p:spPr/>
        <p:txBody>
          <a:bodyPr/>
          <a:lstStyle/>
          <a:p>
            <a:r>
              <a:rPr lang="zh-CN" altLang="en-US" dirty="0"/>
              <a:t>效果展示</a:t>
            </a:r>
          </a:p>
        </p:txBody>
      </p:sp>
      <p:sp>
        <p:nvSpPr>
          <p:cNvPr id="3" name="矩形: 圆角 2">
            <a:extLst>
              <a:ext uri="{FF2B5EF4-FFF2-40B4-BE49-F238E27FC236}">
                <a16:creationId xmlns:a16="http://schemas.microsoft.com/office/drawing/2014/main" id="{D58B733A-87CC-B81F-3880-5E37B624F1C0}"/>
              </a:ext>
            </a:extLst>
          </p:cNvPr>
          <p:cNvSpPr/>
          <p:nvPr/>
        </p:nvSpPr>
        <p:spPr>
          <a:xfrm>
            <a:off x="502024" y="826212"/>
            <a:ext cx="10641105" cy="548494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a:extLst>
              <a:ext uri="{FF2B5EF4-FFF2-40B4-BE49-F238E27FC236}">
                <a16:creationId xmlns:a16="http://schemas.microsoft.com/office/drawing/2014/main" id="{8A524420-6D28-3379-3D62-ED1FEB540B03}"/>
              </a:ext>
            </a:extLst>
          </p:cNvPr>
          <p:cNvSpPr/>
          <p:nvPr/>
        </p:nvSpPr>
        <p:spPr>
          <a:xfrm>
            <a:off x="890544" y="1239386"/>
            <a:ext cx="9684769" cy="493059"/>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通过以下调用代码生成新的图片风格，再将新风格迁移到实景图中</a:t>
            </a:r>
          </a:p>
        </p:txBody>
      </p:sp>
      <p:pic>
        <p:nvPicPr>
          <p:cNvPr id="6" name="图片 5">
            <a:extLst>
              <a:ext uri="{FF2B5EF4-FFF2-40B4-BE49-F238E27FC236}">
                <a16:creationId xmlns:a16="http://schemas.microsoft.com/office/drawing/2014/main" id="{EE8B2168-3016-A391-583B-6D13BD28C0DC}"/>
              </a:ext>
            </a:extLst>
          </p:cNvPr>
          <p:cNvPicPr>
            <a:picLocks noChangeAspect="1"/>
          </p:cNvPicPr>
          <p:nvPr/>
        </p:nvPicPr>
        <p:blipFill>
          <a:blip r:embed="rId2"/>
          <a:stretch>
            <a:fillRect/>
          </a:stretch>
        </p:blipFill>
        <p:spPr>
          <a:xfrm>
            <a:off x="571145" y="2620063"/>
            <a:ext cx="4037004" cy="2385267"/>
          </a:xfrm>
          <a:prstGeom prst="rect">
            <a:avLst/>
          </a:prstGeom>
        </p:spPr>
      </p:pic>
      <p:pic>
        <p:nvPicPr>
          <p:cNvPr id="7" name="图片 6">
            <a:extLst>
              <a:ext uri="{FF2B5EF4-FFF2-40B4-BE49-F238E27FC236}">
                <a16:creationId xmlns:a16="http://schemas.microsoft.com/office/drawing/2014/main" id="{A508A502-3EB0-BD42-CA4F-CF9BB2FB7254}"/>
              </a:ext>
            </a:extLst>
          </p:cNvPr>
          <p:cNvPicPr>
            <a:picLocks noChangeAspect="1"/>
          </p:cNvPicPr>
          <p:nvPr/>
        </p:nvPicPr>
        <p:blipFill>
          <a:blip r:embed="rId3"/>
          <a:stretch>
            <a:fillRect/>
          </a:stretch>
        </p:blipFill>
        <p:spPr>
          <a:xfrm>
            <a:off x="5329225" y="2910168"/>
            <a:ext cx="3254185" cy="1805056"/>
          </a:xfrm>
          <a:prstGeom prst="rect">
            <a:avLst/>
          </a:prstGeom>
        </p:spPr>
      </p:pic>
      <p:pic>
        <p:nvPicPr>
          <p:cNvPr id="8" name="图片 7">
            <a:extLst>
              <a:ext uri="{FF2B5EF4-FFF2-40B4-BE49-F238E27FC236}">
                <a16:creationId xmlns:a16="http://schemas.microsoft.com/office/drawing/2014/main" id="{D57DC9C9-EDBC-C119-9EEB-FB5ECB1067AB}"/>
              </a:ext>
            </a:extLst>
          </p:cNvPr>
          <p:cNvPicPr>
            <a:picLocks noChangeAspect="1"/>
          </p:cNvPicPr>
          <p:nvPr/>
        </p:nvPicPr>
        <p:blipFill>
          <a:blip r:embed="rId4"/>
          <a:stretch>
            <a:fillRect/>
          </a:stretch>
        </p:blipFill>
        <p:spPr>
          <a:xfrm>
            <a:off x="8775864" y="1837960"/>
            <a:ext cx="2315425" cy="3780654"/>
          </a:xfrm>
          <a:prstGeom prst="rect">
            <a:avLst/>
          </a:prstGeom>
        </p:spPr>
      </p:pic>
      <p:sp>
        <p:nvSpPr>
          <p:cNvPr id="9" name="箭头: 右 8">
            <a:extLst>
              <a:ext uri="{FF2B5EF4-FFF2-40B4-BE49-F238E27FC236}">
                <a16:creationId xmlns:a16="http://schemas.microsoft.com/office/drawing/2014/main" id="{8A060CCB-1DB6-6C54-20D4-9DD9FA4D8E31}"/>
              </a:ext>
            </a:extLst>
          </p:cNvPr>
          <p:cNvSpPr/>
          <p:nvPr/>
        </p:nvSpPr>
        <p:spPr>
          <a:xfrm>
            <a:off x="4677270" y="3429000"/>
            <a:ext cx="618564" cy="748553"/>
          </a:xfrm>
          <a:prstGeom prst="rightArrow">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311925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664270-EAF0-665D-37DA-456D0AD84424}"/>
              </a:ext>
            </a:extLst>
          </p:cNvPr>
          <p:cNvSpPr>
            <a:spLocks noGrp="1"/>
          </p:cNvSpPr>
          <p:nvPr>
            <p:ph type="title"/>
          </p:nvPr>
        </p:nvSpPr>
        <p:spPr/>
        <p:txBody>
          <a:bodyPr/>
          <a:lstStyle/>
          <a:p>
            <a:r>
              <a:rPr lang="zh-CN" altLang="en-US" dirty="0"/>
              <a:t>效果展示</a:t>
            </a:r>
          </a:p>
        </p:txBody>
      </p:sp>
      <p:sp>
        <p:nvSpPr>
          <p:cNvPr id="3" name="矩形: 圆角 2">
            <a:extLst>
              <a:ext uri="{FF2B5EF4-FFF2-40B4-BE49-F238E27FC236}">
                <a16:creationId xmlns:a16="http://schemas.microsoft.com/office/drawing/2014/main" id="{C54EF3EE-9E6C-6CA9-720D-E26787AE604F}"/>
              </a:ext>
            </a:extLst>
          </p:cNvPr>
          <p:cNvSpPr/>
          <p:nvPr/>
        </p:nvSpPr>
        <p:spPr>
          <a:xfrm>
            <a:off x="726141" y="909399"/>
            <a:ext cx="10506636" cy="52403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圆顶角 3">
            <a:extLst>
              <a:ext uri="{FF2B5EF4-FFF2-40B4-BE49-F238E27FC236}">
                <a16:creationId xmlns:a16="http://schemas.microsoft.com/office/drawing/2014/main" id="{0509E9D6-E6E6-08E0-089B-305A3F4C6A4D}"/>
              </a:ext>
            </a:extLst>
          </p:cNvPr>
          <p:cNvSpPr/>
          <p:nvPr/>
        </p:nvSpPr>
        <p:spPr>
          <a:xfrm>
            <a:off x="4706471" y="1039907"/>
            <a:ext cx="2268071" cy="761999"/>
          </a:xfrm>
          <a:prstGeom prst="round2Same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rPr>
              <a:t>图像对比</a:t>
            </a:r>
          </a:p>
        </p:txBody>
      </p:sp>
      <p:pic>
        <p:nvPicPr>
          <p:cNvPr id="6" name="图片 5">
            <a:extLst>
              <a:ext uri="{FF2B5EF4-FFF2-40B4-BE49-F238E27FC236}">
                <a16:creationId xmlns:a16="http://schemas.microsoft.com/office/drawing/2014/main" id="{421CBAA5-B813-576E-2558-22CB7048FD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5423" y="2554941"/>
            <a:ext cx="9928412" cy="3309471"/>
          </a:xfrm>
          <a:prstGeom prst="rect">
            <a:avLst/>
          </a:prstGeom>
        </p:spPr>
      </p:pic>
      <p:sp>
        <p:nvSpPr>
          <p:cNvPr id="13" name="矩形: 剪去对角 12">
            <a:extLst>
              <a:ext uri="{FF2B5EF4-FFF2-40B4-BE49-F238E27FC236}">
                <a16:creationId xmlns:a16="http://schemas.microsoft.com/office/drawing/2014/main" id="{9E4CE7E8-C0B3-8B46-E297-45C96B155A84}"/>
              </a:ext>
            </a:extLst>
          </p:cNvPr>
          <p:cNvSpPr/>
          <p:nvPr/>
        </p:nvSpPr>
        <p:spPr>
          <a:xfrm>
            <a:off x="4536141" y="1999129"/>
            <a:ext cx="2707341" cy="466165"/>
          </a:xfrm>
          <a:prstGeom prst="snip2Diag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生成的新风格</a:t>
            </a:r>
          </a:p>
        </p:txBody>
      </p:sp>
      <p:sp>
        <p:nvSpPr>
          <p:cNvPr id="14" name="矩形: 剪去对角 13">
            <a:extLst>
              <a:ext uri="{FF2B5EF4-FFF2-40B4-BE49-F238E27FC236}">
                <a16:creationId xmlns:a16="http://schemas.microsoft.com/office/drawing/2014/main" id="{045033C4-BDB6-0AF7-7154-F20D2C3692A3}"/>
              </a:ext>
            </a:extLst>
          </p:cNvPr>
          <p:cNvSpPr/>
          <p:nvPr/>
        </p:nvSpPr>
        <p:spPr>
          <a:xfrm>
            <a:off x="1235976" y="1958786"/>
            <a:ext cx="2707341" cy="493059"/>
          </a:xfrm>
          <a:prstGeom prst="snip2Diag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风格合集</a:t>
            </a:r>
          </a:p>
        </p:txBody>
      </p:sp>
      <p:sp>
        <p:nvSpPr>
          <p:cNvPr id="15" name="矩形: 剪去对角 14">
            <a:extLst>
              <a:ext uri="{FF2B5EF4-FFF2-40B4-BE49-F238E27FC236}">
                <a16:creationId xmlns:a16="http://schemas.microsoft.com/office/drawing/2014/main" id="{A44F281B-ED66-37B2-991F-A7C639D69DF7}"/>
              </a:ext>
            </a:extLst>
          </p:cNvPr>
          <p:cNvSpPr/>
          <p:nvPr/>
        </p:nvSpPr>
        <p:spPr>
          <a:xfrm>
            <a:off x="7879975" y="1985682"/>
            <a:ext cx="2796989" cy="466164"/>
          </a:xfrm>
          <a:prstGeom prst="snip2Diag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经迁移风格后的校园图片</a:t>
            </a:r>
          </a:p>
        </p:txBody>
      </p:sp>
    </p:spTree>
    <p:extLst>
      <p:ext uri="{BB962C8B-B14F-4D97-AF65-F5344CB8AC3E}">
        <p14:creationId xmlns:p14="http://schemas.microsoft.com/office/powerpoint/2010/main" val="10976363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任意多边形: 形状 13"/>
          <p:cNvSpPr/>
          <p:nvPr/>
        </p:nvSpPr>
        <p:spPr>
          <a:xfrm rot="5400000" flipH="1">
            <a:off x="3167860" y="-3188442"/>
            <a:ext cx="5856280" cy="12192002"/>
          </a:xfrm>
          <a:custGeom>
            <a:avLst/>
            <a:gdLst>
              <a:gd name="connsiteX0" fmla="*/ 360601 w 5978618"/>
              <a:gd name="connsiteY0" fmla="*/ 6096001 h 12192002"/>
              <a:gd name="connsiteX1" fmla="*/ 735 w 5978618"/>
              <a:gd name="connsiteY1" fmla="*/ 6304723 h 12192002"/>
              <a:gd name="connsiteX2" fmla="*/ 735 w 5978618"/>
              <a:gd name="connsiteY2" fmla="*/ 5887279 h 12192002"/>
              <a:gd name="connsiteX3" fmla="*/ 5978618 w 5978618"/>
              <a:gd name="connsiteY3" fmla="*/ 12192002 h 12192002"/>
              <a:gd name="connsiteX4" fmla="*/ 5978618 w 5978618"/>
              <a:gd name="connsiteY4" fmla="*/ 0 h 12192002"/>
              <a:gd name="connsiteX5" fmla="*/ 0 w 5978618"/>
              <a:gd name="connsiteY5" fmla="*/ 0 h 12192002"/>
              <a:gd name="connsiteX6" fmla="*/ 0 w 5978618"/>
              <a:gd name="connsiteY6" fmla="*/ 12192002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78618" h="12192002">
                <a:moveTo>
                  <a:pt x="360601" y="6096001"/>
                </a:moveTo>
                <a:lnTo>
                  <a:pt x="735" y="6304723"/>
                </a:lnTo>
                <a:lnTo>
                  <a:pt x="735" y="5887279"/>
                </a:lnTo>
                <a:close/>
                <a:moveTo>
                  <a:pt x="5978618" y="12192002"/>
                </a:moveTo>
                <a:lnTo>
                  <a:pt x="5978618" y="0"/>
                </a:lnTo>
                <a:lnTo>
                  <a:pt x="0" y="0"/>
                </a:lnTo>
                <a:lnTo>
                  <a:pt x="0" y="12192002"/>
                </a:lnTo>
                <a:close/>
              </a:path>
            </a:pathLst>
          </a:custGeom>
          <a:gradFill>
            <a:gsLst>
              <a:gs pos="0">
                <a:schemeClr val="accent1"/>
              </a:gs>
              <a:gs pos="100000">
                <a:schemeClr val="accent1">
                  <a:alpha val="67000"/>
                </a:schemeClr>
              </a:gs>
            </a:gsLst>
            <a:lin ang="0" scaled="0"/>
          </a:gra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3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8" name="图片 7"/>
          <p:cNvPicPr>
            <a:picLocks noChangeAspect="1"/>
          </p:cNvPicPr>
          <p:nvPr/>
        </p:nvPicPr>
        <p:blipFill>
          <a:blip r:embed="rId2" cstate="screen"/>
          <a:srcRect l="835" t="978" r="6018"/>
          <a:stretch>
            <a:fillRect/>
          </a:stretch>
        </p:blipFill>
        <p:spPr>
          <a:xfrm>
            <a:off x="0" y="0"/>
            <a:ext cx="12192000" cy="5799011"/>
          </a:xfrm>
          <a:custGeom>
            <a:avLst/>
            <a:gdLst>
              <a:gd name="connsiteX0" fmla="*/ 0 w 12192000"/>
              <a:gd name="connsiteY0" fmla="*/ 0 h 5799011"/>
              <a:gd name="connsiteX1" fmla="*/ 12192000 w 12192000"/>
              <a:gd name="connsiteY1" fmla="*/ 0 h 5799011"/>
              <a:gd name="connsiteX2" fmla="*/ 12192000 w 12192000"/>
              <a:gd name="connsiteY2" fmla="*/ 5799011 h 5799011"/>
              <a:gd name="connsiteX3" fmla="*/ 0 w 12192000"/>
              <a:gd name="connsiteY3" fmla="*/ 5799011 h 5799011"/>
            </a:gdLst>
            <a:ahLst/>
            <a:cxnLst>
              <a:cxn ang="0">
                <a:pos x="connsiteX0" y="connsiteY0"/>
              </a:cxn>
              <a:cxn ang="0">
                <a:pos x="connsiteX1" y="connsiteY1"/>
              </a:cxn>
              <a:cxn ang="0">
                <a:pos x="connsiteX2" y="connsiteY2"/>
              </a:cxn>
              <a:cxn ang="0">
                <a:pos x="connsiteX3" y="connsiteY3"/>
              </a:cxn>
            </a:cxnLst>
            <a:rect l="l" t="t" r="r" b="b"/>
            <a:pathLst>
              <a:path w="12192000" h="5799011">
                <a:moveTo>
                  <a:pt x="0" y="0"/>
                </a:moveTo>
                <a:lnTo>
                  <a:pt x="12192000" y="0"/>
                </a:lnTo>
                <a:lnTo>
                  <a:pt x="12192000" y="5799011"/>
                </a:lnTo>
                <a:lnTo>
                  <a:pt x="0" y="5799011"/>
                </a:lnTo>
                <a:close/>
              </a:path>
            </a:pathLst>
          </a:custGeom>
        </p:spPr>
      </p:pic>
      <p:sp>
        <p:nvSpPr>
          <p:cNvPr id="2" name="文本占位符 1"/>
          <p:cNvSpPr>
            <a:spLocks noGrp="1"/>
          </p:cNvSpPr>
          <p:nvPr>
            <p:ph type="body" sz="quarter" idx="17"/>
          </p:nvPr>
        </p:nvSpPr>
        <p:spPr>
          <a:xfrm>
            <a:off x="4387879" y="1856682"/>
            <a:ext cx="3102318" cy="2299091"/>
          </a:xfrm>
        </p:spPr>
        <p:txBody>
          <a:bodyPr lIns="0" tIns="0" rIns="0" bIns="0">
            <a:spAutoFit/>
          </a:bodyPr>
          <a:lstStyle/>
          <a:p>
            <a:r>
              <a:rPr lang="en-US" altLang="zh-CN" b="1" dirty="0">
                <a:latin typeface="+mj-ea"/>
                <a:ea typeface="+mj-ea"/>
              </a:rPr>
              <a:t>05</a:t>
            </a:r>
            <a:endParaRPr lang="zh-CN" altLang="en-US" b="1" dirty="0">
              <a:latin typeface="+mj-ea"/>
              <a:ea typeface="+mj-ea"/>
            </a:endParaRPr>
          </a:p>
        </p:txBody>
      </p:sp>
      <p:sp>
        <p:nvSpPr>
          <p:cNvPr id="3" name="文本占位符 2"/>
          <p:cNvSpPr>
            <a:spLocks noGrp="1"/>
          </p:cNvSpPr>
          <p:nvPr>
            <p:ph type="body" sz="quarter" idx="21"/>
          </p:nvPr>
        </p:nvSpPr>
        <p:spPr>
          <a:xfrm>
            <a:off x="3902971" y="2837924"/>
            <a:ext cx="4072135" cy="1300036"/>
          </a:xfrm>
        </p:spPr>
        <p:txBody>
          <a:bodyPr lIns="0" tIns="0" rIns="0" bIns="0">
            <a:spAutoFit/>
          </a:bodyPr>
          <a:lstStyle/>
          <a:p>
            <a:r>
              <a:rPr lang="zh-CN" altLang="en-US" sz="7200" b="1" dirty="0">
                <a:latin typeface="+mj-ea"/>
                <a:ea typeface="+mj-ea"/>
              </a:rPr>
              <a:t>总结</a:t>
            </a:r>
          </a:p>
        </p:txBody>
      </p:sp>
      <p:sp>
        <p:nvSpPr>
          <p:cNvPr id="4" name="文本占位符 3"/>
          <p:cNvSpPr>
            <a:spLocks noGrp="1"/>
          </p:cNvSpPr>
          <p:nvPr>
            <p:ph type="body" sz="quarter" idx="12"/>
          </p:nvPr>
        </p:nvSpPr>
        <p:spPr>
          <a:xfrm>
            <a:off x="3902971" y="4194812"/>
            <a:ext cx="4072135" cy="246221"/>
          </a:xfrm>
        </p:spPr>
        <p:txBody>
          <a:bodyPr lIns="0" tIns="0" rIns="0" bIns="0">
            <a:spAutoFit/>
          </a:bodyPr>
          <a:lstStyle/>
          <a:p>
            <a:pPr algn="dist" defTabSz="914400">
              <a:lnSpc>
                <a:spcPct val="100000"/>
              </a:lnSpc>
              <a:spcBef>
                <a:spcPts val="0"/>
              </a:spcBef>
              <a:defRPr/>
            </a:pPr>
            <a:r>
              <a:rPr lang="en-US" altLang="zh-CN" sz="1600" kern="100" dirty="0">
                <a:solidFill>
                  <a:prstClr val="white">
                    <a:lumMod val="75000"/>
                  </a:prstClr>
                </a:solidFill>
                <a:latin typeface="+mn-ea"/>
                <a:cs typeface="Arial" panose="020B0604020202020204" pitchFamily="34" charset="0"/>
              </a:rPr>
              <a:t>DATA DISPLAY</a:t>
            </a:r>
            <a:endParaRPr kumimoji="0" lang="en-US" altLang="zh-CN" sz="1600" b="0" i="0" u="none" strike="noStrike" kern="100" cap="none" spc="0" normalizeH="0" baseline="0" noProof="0" dirty="0">
              <a:ln>
                <a:noFill/>
              </a:ln>
              <a:solidFill>
                <a:prstClr val="white">
                  <a:lumMod val="75000"/>
                </a:prstClr>
              </a:solidFill>
              <a:effectLst/>
              <a:uLnTx/>
              <a:uFillTx/>
              <a:latin typeface="+mn-ea"/>
              <a:cs typeface="Arial" panose="020B0604020202020204" pitchFamily="34" charset="0"/>
            </a:endParaRPr>
          </a:p>
        </p:txBody>
      </p:sp>
    </p:spTree>
    <p:extLst>
      <p:ext uri="{BB962C8B-B14F-4D97-AF65-F5344CB8AC3E}">
        <p14:creationId xmlns:p14="http://schemas.microsoft.com/office/powerpoint/2010/main" val="32676997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638D51-BF91-363D-C5E3-083535F433F4}"/>
              </a:ext>
            </a:extLst>
          </p:cNvPr>
          <p:cNvSpPr>
            <a:spLocks noGrp="1"/>
          </p:cNvSpPr>
          <p:nvPr>
            <p:ph type="title"/>
          </p:nvPr>
        </p:nvSpPr>
        <p:spPr/>
        <p:txBody>
          <a:bodyPr/>
          <a:lstStyle/>
          <a:p>
            <a:r>
              <a:rPr lang="zh-CN" altLang="en-US" dirty="0"/>
              <a:t>总结</a:t>
            </a:r>
          </a:p>
        </p:txBody>
      </p:sp>
      <p:sp>
        <p:nvSpPr>
          <p:cNvPr id="5" name="矩形 4">
            <a:extLst>
              <a:ext uri="{FF2B5EF4-FFF2-40B4-BE49-F238E27FC236}">
                <a16:creationId xmlns:a16="http://schemas.microsoft.com/office/drawing/2014/main" id="{DB0E66E6-4157-0566-CB2B-087C10FD5484}"/>
              </a:ext>
            </a:extLst>
          </p:cNvPr>
          <p:cNvSpPr/>
          <p:nvPr/>
        </p:nvSpPr>
        <p:spPr>
          <a:xfrm>
            <a:off x="950259" y="1663897"/>
            <a:ext cx="10318376" cy="2330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微软雅黑"/>
                <a:ea typeface="微软雅黑"/>
                <a:cs typeface="+mn-cs"/>
              </a:rPr>
              <a:t>1.</a:t>
            </a:r>
            <a:r>
              <a:rPr kumimoji="0" lang="zh-CN" altLang="en-US" sz="1800" b="0" i="0" u="none" strike="noStrike" kern="1200" cap="none" spc="0" normalizeH="0" baseline="0" noProof="0" dirty="0">
                <a:ln>
                  <a:noFill/>
                </a:ln>
                <a:solidFill>
                  <a:prstClr val="white"/>
                </a:solidFill>
                <a:effectLst/>
                <a:uLnTx/>
                <a:uFillTx/>
                <a:latin typeface="微软雅黑"/>
                <a:ea typeface="微软雅黑"/>
                <a:cs typeface="+mn-cs"/>
              </a:rPr>
              <a:t>实现了用于计算图像的 </a:t>
            </a:r>
            <a:r>
              <a:rPr kumimoji="0" lang="en-US" altLang="zh-CN" sz="1800" b="0" i="0" u="none" strike="noStrike" kern="1200" cap="none" spc="0" normalizeH="0" baseline="0" noProof="0" dirty="0">
                <a:ln>
                  <a:noFill/>
                </a:ln>
                <a:solidFill>
                  <a:prstClr val="white"/>
                </a:solidFill>
                <a:effectLst/>
                <a:uLnTx/>
                <a:uFillTx/>
                <a:latin typeface="微软雅黑"/>
                <a:ea typeface="微软雅黑"/>
                <a:cs typeface="+mn-cs"/>
              </a:rPr>
              <a:t>Gram </a:t>
            </a:r>
            <a:r>
              <a:rPr kumimoji="0" lang="zh-CN" altLang="en-US" sz="1800" b="0" i="0" u="none" strike="noStrike" kern="1200" cap="none" spc="0" normalizeH="0" baseline="0" noProof="0" dirty="0">
                <a:ln>
                  <a:noFill/>
                </a:ln>
                <a:solidFill>
                  <a:prstClr val="white"/>
                </a:solidFill>
                <a:effectLst/>
                <a:uLnTx/>
                <a:uFillTx/>
                <a:latin typeface="微软雅黑"/>
                <a:ea typeface="微软雅黑"/>
                <a:cs typeface="+mn-cs"/>
              </a:rPr>
              <a:t>矩阵模块</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微软雅黑"/>
                <a:ea typeface="微软雅黑"/>
                <a:cs typeface="+mn-cs"/>
              </a:rPr>
              <a:t>2.</a:t>
            </a:r>
            <a:r>
              <a:rPr kumimoji="0" lang="zh-CN" altLang="en-US" sz="1800" b="0" i="0" u="none" strike="noStrike" kern="1200" cap="none" spc="0" normalizeH="0" baseline="0" noProof="0" dirty="0">
                <a:ln>
                  <a:noFill/>
                </a:ln>
                <a:solidFill>
                  <a:prstClr val="white"/>
                </a:solidFill>
                <a:effectLst/>
                <a:uLnTx/>
                <a:uFillTx/>
                <a:latin typeface="微软雅黑"/>
                <a:ea typeface="微软雅黑"/>
                <a:cs typeface="+mn-cs"/>
              </a:rPr>
              <a:t>实现了用来进行图像特征的匹配模块</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微软雅黑"/>
                <a:ea typeface="微软雅黑"/>
                <a:cs typeface="+mn-cs"/>
              </a:rPr>
              <a:t>3.</a:t>
            </a:r>
            <a:r>
              <a:rPr kumimoji="0" lang="zh-CN" altLang="en-US" sz="1800" b="0" i="0" u="none" strike="noStrike" kern="1200" cap="none" spc="0" normalizeH="0" baseline="0" noProof="0" dirty="0">
                <a:ln>
                  <a:noFill/>
                </a:ln>
                <a:solidFill>
                  <a:prstClr val="white"/>
                </a:solidFill>
                <a:effectLst/>
                <a:uLnTx/>
                <a:uFillTx/>
                <a:latin typeface="微软雅黑"/>
                <a:ea typeface="微软雅黑"/>
                <a:cs typeface="+mn-cs"/>
              </a:rPr>
              <a:t>创建了一些基本的卷积层，包括反射填充、卷积和上采样卷积等</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微软雅黑"/>
                <a:ea typeface="微软雅黑"/>
                <a:cs typeface="+mn-cs"/>
              </a:rPr>
              <a:t>4.</a:t>
            </a:r>
            <a:r>
              <a:rPr kumimoji="0" lang="zh-CN" altLang="en-US" sz="1800" b="0" i="0" u="none" strike="noStrike" kern="1200" cap="none" spc="0" normalizeH="0" baseline="0" noProof="0" dirty="0">
                <a:ln>
                  <a:noFill/>
                </a:ln>
                <a:solidFill>
                  <a:prstClr val="white"/>
                </a:solidFill>
                <a:effectLst/>
                <a:uLnTx/>
                <a:uFillTx/>
                <a:latin typeface="微软雅黑"/>
                <a:ea typeface="微软雅黑"/>
                <a:cs typeface="+mn-cs"/>
              </a:rPr>
              <a:t> 搭建了</a:t>
            </a:r>
            <a:r>
              <a:rPr kumimoji="0" lang="en-US" altLang="zh-CN" sz="1800" b="0" i="0" u="none" strike="noStrike" kern="1200" cap="none" spc="0" normalizeH="0" baseline="0" noProof="0" dirty="0">
                <a:ln>
                  <a:noFill/>
                </a:ln>
                <a:solidFill>
                  <a:prstClr val="white"/>
                </a:solidFill>
                <a:effectLst/>
                <a:uLnTx/>
                <a:uFillTx/>
                <a:latin typeface="微软雅黑"/>
                <a:ea typeface="微软雅黑"/>
                <a:cs typeface="+mn-cs"/>
              </a:rPr>
              <a:t>MSG-Net </a:t>
            </a:r>
            <a:r>
              <a:rPr kumimoji="0" lang="zh-CN" altLang="en-US" sz="1800" b="0" i="0" u="none" strike="noStrike" kern="1200" cap="none" spc="0" normalizeH="0" baseline="0" noProof="0" dirty="0">
                <a:ln>
                  <a:noFill/>
                </a:ln>
                <a:solidFill>
                  <a:prstClr val="white"/>
                </a:solidFill>
                <a:effectLst/>
                <a:uLnTx/>
                <a:uFillTx/>
                <a:latin typeface="微软雅黑"/>
                <a:ea typeface="微软雅黑"/>
                <a:cs typeface="+mn-cs"/>
              </a:rPr>
              <a:t>的核心模块</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微软雅黑"/>
                <a:ea typeface="微软雅黑"/>
                <a:cs typeface="+mn-cs"/>
              </a:rPr>
              <a:t>5.</a:t>
            </a:r>
            <a:r>
              <a:rPr kumimoji="0" lang="zh-CN" altLang="en-US" sz="1800" b="0" i="0" u="none" strike="noStrike" kern="1200" cap="none" spc="0" normalizeH="0" baseline="0" noProof="0" dirty="0">
                <a:ln>
                  <a:noFill/>
                </a:ln>
                <a:solidFill>
                  <a:prstClr val="white"/>
                </a:solidFill>
                <a:effectLst/>
                <a:uLnTx/>
                <a:uFillTx/>
                <a:latin typeface="微软雅黑"/>
                <a:ea typeface="微软雅黑"/>
                <a:cs typeface="+mn-cs"/>
              </a:rPr>
              <a:t> 构建了整个 </a:t>
            </a:r>
            <a:r>
              <a:rPr kumimoji="0" lang="en-US" altLang="zh-CN" sz="1800" b="0" i="0" u="none" strike="noStrike" kern="1200" cap="none" spc="0" normalizeH="0" baseline="0" noProof="0" dirty="0">
                <a:ln>
                  <a:noFill/>
                </a:ln>
                <a:solidFill>
                  <a:prstClr val="white"/>
                </a:solidFill>
                <a:effectLst/>
                <a:uLnTx/>
                <a:uFillTx/>
                <a:latin typeface="微软雅黑"/>
                <a:ea typeface="微软雅黑"/>
                <a:cs typeface="+mn-cs"/>
              </a:rPr>
              <a:t>MSG-Net </a:t>
            </a:r>
            <a:r>
              <a:rPr kumimoji="0" lang="zh-CN" altLang="en-US" sz="1800" b="0" i="0" u="none" strike="noStrike" kern="1200" cap="none" spc="0" normalizeH="0" baseline="0" noProof="0" dirty="0">
                <a:ln>
                  <a:noFill/>
                </a:ln>
                <a:solidFill>
                  <a:prstClr val="white"/>
                </a:solidFill>
                <a:effectLst/>
                <a:uLnTx/>
                <a:uFillTx/>
                <a:latin typeface="微软雅黑"/>
                <a:ea typeface="微软雅黑"/>
                <a:cs typeface="+mn-cs"/>
              </a:rPr>
              <a:t>网络</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微软雅黑"/>
                <a:ea typeface="微软雅黑"/>
                <a:cs typeface="+mn-cs"/>
              </a:rPr>
              <a:t>6.</a:t>
            </a:r>
            <a:r>
              <a:rPr kumimoji="0" lang="zh-CN" altLang="en-US" sz="1800" b="0" i="0" u="none" strike="noStrike" kern="1200" cap="none" spc="0" normalizeH="0" baseline="0" noProof="0" dirty="0">
                <a:ln>
                  <a:noFill/>
                </a:ln>
                <a:solidFill>
                  <a:prstClr val="white"/>
                </a:solidFill>
                <a:effectLst/>
                <a:uLnTx/>
                <a:uFillTx/>
                <a:latin typeface="微软雅黑"/>
                <a:ea typeface="微软雅黑"/>
                <a:cs typeface="+mn-cs"/>
              </a:rPr>
              <a:t>定义了图像的预处理</a:t>
            </a:r>
            <a:endParaRPr kumimoji="0" lang="en-US" altLang="zh-CN" sz="1800" b="0" i="0" u="none" strike="noStrike" kern="1200" cap="none" spc="0" normalizeH="0" baseline="0" noProof="0" dirty="0">
              <a:ln>
                <a:noFill/>
              </a:ln>
              <a:solidFill>
                <a:prstClr val="white"/>
              </a:solidFill>
              <a:effectLst/>
              <a:uLnTx/>
              <a:uFillTx/>
              <a:latin typeface="微软雅黑"/>
              <a:ea typeface="微软雅黑"/>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solidFill>
                  <a:prstClr val="white"/>
                </a:solidFill>
                <a:latin typeface="微软雅黑"/>
                <a:ea typeface="微软雅黑"/>
              </a:rPr>
              <a:t>7.</a:t>
            </a:r>
            <a:r>
              <a:rPr lang="zh-CN" altLang="en-US" dirty="0">
                <a:solidFill>
                  <a:prstClr val="white"/>
                </a:solidFill>
                <a:latin typeface="微软雅黑"/>
                <a:ea typeface="微软雅黑"/>
              </a:rPr>
              <a:t>调用各个模块实现新风格的生成和迁移</a:t>
            </a:r>
            <a:endParaRPr kumimoji="0" lang="zh-CN" altLang="en-US" sz="1800" b="0" i="0" u="none" strike="noStrike" kern="1200" cap="none" spc="0" normalizeH="0" baseline="0" noProof="0" dirty="0">
              <a:ln>
                <a:noFill/>
              </a:ln>
              <a:solidFill>
                <a:prstClr val="white"/>
              </a:solidFill>
              <a:effectLst/>
              <a:uLnTx/>
              <a:uFillTx/>
              <a:latin typeface="微软雅黑"/>
              <a:ea typeface="微软雅黑"/>
              <a:cs typeface="+mn-cs"/>
            </a:endParaRPr>
          </a:p>
          <a:p>
            <a:pPr algn="ctr"/>
            <a:endParaRPr lang="zh-CN" altLang="en-US" dirty="0"/>
          </a:p>
        </p:txBody>
      </p:sp>
      <p:sp>
        <p:nvSpPr>
          <p:cNvPr id="8" name="矩形: 剪去对角 7">
            <a:extLst>
              <a:ext uri="{FF2B5EF4-FFF2-40B4-BE49-F238E27FC236}">
                <a16:creationId xmlns:a16="http://schemas.microsoft.com/office/drawing/2014/main" id="{B8DBF097-3728-70C2-7AE8-C63A48A26A96}"/>
              </a:ext>
            </a:extLst>
          </p:cNvPr>
          <p:cNvSpPr/>
          <p:nvPr/>
        </p:nvSpPr>
        <p:spPr>
          <a:xfrm>
            <a:off x="950259" y="1004989"/>
            <a:ext cx="3074894" cy="480131"/>
          </a:xfrm>
          <a:prstGeom prst="snip2Diag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工作内容：</a:t>
            </a:r>
          </a:p>
        </p:txBody>
      </p:sp>
      <p:sp>
        <p:nvSpPr>
          <p:cNvPr id="9" name="矩形: 剪去对角 8">
            <a:extLst>
              <a:ext uri="{FF2B5EF4-FFF2-40B4-BE49-F238E27FC236}">
                <a16:creationId xmlns:a16="http://schemas.microsoft.com/office/drawing/2014/main" id="{AA330467-062C-B8CD-9D1F-888FEFA8C12E}"/>
              </a:ext>
            </a:extLst>
          </p:cNvPr>
          <p:cNvSpPr/>
          <p:nvPr/>
        </p:nvSpPr>
        <p:spPr>
          <a:xfrm>
            <a:off x="932330" y="4096871"/>
            <a:ext cx="3182470" cy="564777"/>
          </a:xfrm>
          <a:prstGeom prst="snip2Diag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困难：</a:t>
            </a:r>
          </a:p>
        </p:txBody>
      </p:sp>
      <p:sp>
        <p:nvSpPr>
          <p:cNvPr id="10" name="矩形 9">
            <a:extLst>
              <a:ext uri="{FF2B5EF4-FFF2-40B4-BE49-F238E27FC236}">
                <a16:creationId xmlns:a16="http://schemas.microsoft.com/office/drawing/2014/main" id="{06FAC6F4-367B-2CF7-C634-CE1C87AFD601}"/>
              </a:ext>
            </a:extLst>
          </p:cNvPr>
          <p:cNvSpPr/>
          <p:nvPr/>
        </p:nvSpPr>
        <p:spPr>
          <a:xfrm>
            <a:off x="932330" y="4580965"/>
            <a:ext cx="10327340" cy="193095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t>在提取图象特征过程中出现了不兼容情况，有图象大小维度不同，导致模型参数摆动，也有图象文件类型不同等问题</a:t>
            </a:r>
            <a:endParaRPr lang="en-US" altLang="zh-CN" dirty="0"/>
          </a:p>
          <a:p>
            <a:endParaRPr lang="en-US" altLang="zh-CN" dirty="0"/>
          </a:p>
          <a:p>
            <a:r>
              <a:rPr lang="zh-CN" altLang="en-US" dirty="0"/>
              <a:t>通过定义函数实现：读取文件，并将其转换为</a:t>
            </a:r>
            <a:r>
              <a:rPr lang="en-US" altLang="zh-CN" dirty="0"/>
              <a:t>RGB</a:t>
            </a:r>
            <a:r>
              <a:rPr lang="zh-CN" altLang="en-US" dirty="0"/>
              <a:t>格式的图像，可选择调整图像的大小或比例；然后通过 </a:t>
            </a:r>
            <a:r>
              <a:rPr lang="en-US" altLang="zh-CN" dirty="0" err="1"/>
              <a:t>torch.from_numpy</a:t>
            </a:r>
            <a:r>
              <a:rPr lang="en-US" altLang="zh-CN" dirty="0"/>
              <a:t>() </a:t>
            </a:r>
            <a:r>
              <a:rPr lang="zh-CN" altLang="en-US" dirty="0"/>
              <a:t>将其转换为张量返回。将张量中的三个颜色通道分离出来，然后通过重新排列顺序使其变为</a:t>
            </a:r>
            <a:r>
              <a:rPr lang="en-US" altLang="zh-CN" dirty="0"/>
              <a:t>BGR</a:t>
            </a:r>
            <a:r>
              <a:rPr lang="zh-CN" altLang="en-US" dirty="0"/>
              <a:t>格式，最后调用 </a:t>
            </a:r>
            <a:r>
              <a:rPr lang="en-US" altLang="zh-CN" dirty="0" err="1"/>
              <a:t>tensor_save_rgbimage</a:t>
            </a:r>
            <a:r>
              <a:rPr lang="en-US" altLang="zh-CN" dirty="0"/>
              <a:t>() </a:t>
            </a:r>
            <a:r>
              <a:rPr lang="zh-CN" altLang="en-US" dirty="0"/>
              <a:t>函数保存为图像文件。</a:t>
            </a:r>
            <a:endParaRPr lang="en-US" altLang="zh-CN" dirty="0"/>
          </a:p>
          <a:p>
            <a:endParaRPr lang="zh-CN" altLang="en-US" dirty="0"/>
          </a:p>
        </p:txBody>
      </p:sp>
    </p:spTree>
    <p:extLst>
      <p:ext uri="{BB962C8B-B14F-4D97-AF65-F5344CB8AC3E}">
        <p14:creationId xmlns:p14="http://schemas.microsoft.com/office/powerpoint/2010/main" val="9305174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pattFill prst="wdUpDiag">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14" name="任意多边形: 形状 13"/>
          <p:cNvSpPr/>
          <p:nvPr/>
        </p:nvSpPr>
        <p:spPr>
          <a:xfrm rot="5400000" flipH="1">
            <a:off x="3167860" y="-3188442"/>
            <a:ext cx="5856280" cy="12192002"/>
          </a:xfrm>
          <a:custGeom>
            <a:avLst/>
            <a:gdLst>
              <a:gd name="connsiteX0" fmla="*/ 360601 w 5978618"/>
              <a:gd name="connsiteY0" fmla="*/ 6096001 h 12192002"/>
              <a:gd name="connsiteX1" fmla="*/ 735 w 5978618"/>
              <a:gd name="connsiteY1" fmla="*/ 6304723 h 12192002"/>
              <a:gd name="connsiteX2" fmla="*/ 735 w 5978618"/>
              <a:gd name="connsiteY2" fmla="*/ 5887279 h 12192002"/>
              <a:gd name="connsiteX3" fmla="*/ 5978618 w 5978618"/>
              <a:gd name="connsiteY3" fmla="*/ 12192002 h 12192002"/>
              <a:gd name="connsiteX4" fmla="*/ 5978618 w 5978618"/>
              <a:gd name="connsiteY4" fmla="*/ 0 h 12192002"/>
              <a:gd name="connsiteX5" fmla="*/ 0 w 5978618"/>
              <a:gd name="connsiteY5" fmla="*/ 0 h 12192002"/>
              <a:gd name="connsiteX6" fmla="*/ 0 w 5978618"/>
              <a:gd name="connsiteY6" fmla="*/ 12192002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78618" h="12192002">
                <a:moveTo>
                  <a:pt x="360601" y="6096001"/>
                </a:moveTo>
                <a:lnTo>
                  <a:pt x="735" y="6304723"/>
                </a:lnTo>
                <a:lnTo>
                  <a:pt x="735" y="5887279"/>
                </a:lnTo>
                <a:close/>
                <a:moveTo>
                  <a:pt x="5978618" y="12192002"/>
                </a:moveTo>
                <a:lnTo>
                  <a:pt x="5978618" y="0"/>
                </a:lnTo>
                <a:lnTo>
                  <a:pt x="0" y="0"/>
                </a:lnTo>
                <a:lnTo>
                  <a:pt x="0" y="12192002"/>
                </a:lnTo>
                <a:close/>
              </a:path>
            </a:pathLst>
          </a:custGeom>
          <a:gradFill>
            <a:gsLst>
              <a:gs pos="0">
                <a:schemeClr val="accent1"/>
              </a:gs>
              <a:gs pos="100000">
                <a:schemeClr val="accent1">
                  <a:alpha val="67000"/>
                </a:schemeClr>
              </a:gs>
            </a:gsLst>
            <a:lin ang="0" scaled="0"/>
          </a:gra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3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8" name="图片 7"/>
          <p:cNvPicPr>
            <a:picLocks noChangeAspect="1"/>
          </p:cNvPicPr>
          <p:nvPr/>
        </p:nvPicPr>
        <p:blipFill>
          <a:blip r:embed="rId2" cstate="screen"/>
          <a:srcRect l="835" t="978" r="6018"/>
          <a:stretch>
            <a:fillRect/>
          </a:stretch>
        </p:blipFill>
        <p:spPr>
          <a:xfrm>
            <a:off x="0" y="0"/>
            <a:ext cx="12192000" cy="5799011"/>
          </a:xfrm>
          <a:custGeom>
            <a:avLst/>
            <a:gdLst>
              <a:gd name="connsiteX0" fmla="*/ 0 w 12192000"/>
              <a:gd name="connsiteY0" fmla="*/ 0 h 5799011"/>
              <a:gd name="connsiteX1" fmla="*/ 12192000 w 12192000"/>
              <a:gd name="connsiteY1" fmla="*/ 0 h 5799011"/>
              <a:gd name="connsiteX2" fmla="*/ 12192000 w 12192000"/>
              <a:gd name="connsiteY2" fmla="*/ 5799011 h 5799011"/>
              <a:gd name="connsiteX3" fmla="*/ 0 w 12192000"/>
              <a:gd name="connsiteY3" fmla="*/ 5799011 h 5799011"/>
            </a:gdLst>
            <a:ahLst/>
            <a:cxnLst>
              <a:cxn ang="0">
                <a:pos x="connsiteX0" y="connsiteY0"/>
              </a:cxn>
              <a:cxn ang="0">
                <a:pos x="connsiteX1" y="connsiteY1"/>
              </a:cxn>
              <a:cxn ang="0">
                <a:pos x="connsiteX2" y="connsiteY2"/>
              </a:cxn>
              <a:cxn ang="0">
                <a:pos x="connsiteX3" y="connsiteY3"/>
              </a:cxn>
            </a:cxnLst>
            <a:rect l="l" t="t" r="r" b="b"/>
            <a:pathLst>
              <a:path w="12192000" h="5799011">
                <a:moveTo>
                  <a:pt x="0" y="0"/>
                </a:moveTo>
                <a:lnTo>
                  <a:pt x="12192000" y="0"/>
                </a:lnTo>
                <a:lnTo>
                  <a:pt x="12192000" y="5799011"/>
                </a:lnTo>
                <a:lnTo>
                  <a:pt x="0" y="5799011"/>
                </a:lnTo>
                <a:close/>
              </a:path>
            </a:pathLst>
          </a:custGeom>
        </p:spPr>
      </p:pic>
      <p:sp>
        <p:nvSpPr>
          <p:cNvPr id="2" name="文本占位符 1"/>
          <p:cNvSpPr>
            <a:spLocks noGrp="1"/>
          </p:cNvSpPr>
          <p:nvPr>
            <p:ph type="body" sz="quarter" idx="17"/>
          </p:nvPr>
        </p:nvSpPr>
        <p:spPr/>
        <p:txBody>
          <a:bodyPr lIns="0" tIns="0" rIns="0" bIns="0">
            <a:spAutoFit/>
          </a:bodyPr>
          <a:lstStyle/>
          <a:p>
            <a:r>
              <a:rPr lang="en-US" altLang="zh-CN" b="1" dirty="0">
                <a:latin typeface="+mj-ea"/>
                <a:ea typeface="+mj-ea"/>
              </a:rPr>
              <a:t>01</a:t>
            </a:r>
            <a:endParaRPr lang="zh-CN" altLang="en-US" b="1" dirty="0">
              <a:latin typeface="+mj-ea"/>
              <a:ea typeface="+mj-ea"/>
            </a:endParaRPr>
          </a:p>
        </p:txBody>
      </p:sp>
      <p:sp>
        <p:nvSpPr>
          <p:cNvPr id="3" name="文本占位符 2"/>
          <p:cNvSpPr>
            <a:spLocks noGrp="1"/>
          </p:cNvSpPr>
          <p:nvPr>
            <p:ph type="body" sz="quarter" idx="21"/>
          </p:nvPr>
        </p:nvSpPr>
        <p:spPr>
          <a:xfrm>
            <a:off x="3902971" y="2817758"/>
            <a:ext cx="4072135" cy="1340367"/>
          </a:xfrm>
        </p:spPr>
        <p:txBody>
          <a:bodyPr lIns="0" tIns="0" rIns="0" bIns="0">
            <a:spAutoFit/>
          </a:bodyPr>
          <a:lstStyle/>
          <a:p>
            <a:r>
              <a:rPr lang="zh-CN" altLang="en-US" sz="7200" b="1" dirty="0">
                <a:latin typeface="+mj-ea"/>
                <a:ea typeface="+mj-ea"/>
              </a:rPr>
              <a:t>任务目标</a:t>
            </a:r>
          </a:p>
        </p:txBody>
      </p:sp>
      <p:sp>
        <p:nvSpPr>
          <p:cNvPr id="4" name="文本占位符 3"/>
          <p:cNvSpPr>
            <a:spLocks noGrp="1"/>
          </p:cNvSpPr>
          <p:nvPr>
            <p:ph type="body" sz="quarter" idx="12"/>
          </p:nvPr>
        </p:nvSpPr>
        <p:spPr>
          <a:xfrm>
            <a:off x="3902971" y="4194812"/>
            <a:ext cx="4072135" cy="246221"/>
          </a:xfrm>
        </p:spPr>
        <p:txBody>
          <a:bodyPr lIns="0" tIns="0" rIns="0" bIns="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endParaRPr kumimoji="0" lang="en-US" altLang="zh-CN" sz="1600" b="0" i="0" u="none" strike="noStrike" kern="100" cap="none" spc="0" normalizeH="0" baseline="0" noProof="0" dirty="0">
              <a:ln>
                <a:noFill/>
              </a:ln>
              <a:solidFill>
                <a:prstClr val="white">
                  <a:lumMod val="75000"/>
                </a:prstClr>
              </a:solidFill>
              <a:effectLst/>
              <a:uLnTx/>
              <a:uFillTx/>
              <a:latin typeface="+mn-ea"/>
              <a:cs typeface="Arial" panose="020B0604020202020204" pitchFamily="3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806473" y="346081"/>
            <a:ext cx="3229816" cy="387798"/>
          </a:xfrm>
        </p:spPr>
        <p:txBody>
          <a:bodyPr lIns="0" tIns="0" rIns="0" bIns="0">
            <a:spAutoFit/>
          </a:bodyPr>
          <a:lstStyle/>
          <a:p>
            <a:r>
              <a:rPr lang="zh-CN" altLang="en-US" dirty="0"/>
              <a:t>任务目标</a:t>
            </a:r>
          </a:p>
        </p:txBody>
      </p:sp>
      <p:sp>
        <p:nvSpPr>
          <p:cNvPr id="5" name="矩形 4"/>
          <p:cNvSpPr/>
          <p:nvPr/>
        </p:nvSpPr>
        <p:spPr>
          <a:xfrm rot="7370522">
            <a:off x="3948546" y="1890677"/>
            <a:ext cx="8056566" cy="1635390"/>
          </a:xfrm>
          <a:prstGeom prst="rect">
            <a:avLst/>
          </a:prstGeom>
          <a:gradFill>
            <a:gsLst>
              <a:gs pos="100000">
                <a:schemeClr val="accent2">
                  <a:alpha val="0"/>
                </a:schemeClr>
              </a:gs>
              <a:gs pos="50000">
                <a:schemeClr val="accent1">
                  <a:alpha val="30000"/>
                </a:schemeClr>
              </a:gs>
              <a:gs pos="0">
                <a:schemeClr val="accent2">
                  <a:alpha val="0"/>
                </a:schemeClr>
              </a:gs>
            </a:gsLst>
            <a:lin ang="0" scaled="1"/>
          </a:gra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solidFill>
                  <a:prstClr val="white"/>
                </a:solidFill>
              </a:ln>
              <a:solidFill>
                <a:srgbClr val="82318E"/>
              </a:solidFill>
              <a:effectLst/>
              <a:uLnTx/>
              <a:uFillTx/>
              <a:latin typeface="微软雅黑" panose="020B0503020204020204" pitchFamily="34" charset="-122"/>
              <a:ea typeface="微软雅黑" panose="020B0503020204020204" pitchFamily="34" charset="-122"/>
              <a:cs typeface="+mn-cs"/>
            </a:endParaRPr>
          </a:p>
        </p:txBody>
      </p:sp>
      <p:sp>
        <p:nvSpPr>
          <p:cNvPr id="4" name="矩形 3"/>
          <p:cNvSpPr/>
          <p:nvPr/>
        </p:nvSpPr>
        <p:spPr>
          <a:xfrm>
            <a:off x="1325381" y="2979154"/>
            <a:ext cx="9742669" cy="1896176"/>
          </a:xfrm>
          <a:prstGeom prst="rect">
            <a:avLst/>
          </a:prstGeom>
          <a:solidFill>
            <a:schemeClr val="bg1"/>
          </a:solidFill>
          <a:effectLst>
            <a:outerShdw blurRad="152400" dist="38100" dir="5400000" algn="t" rotWithShape="0">
              <a:schemeClr val="accent1">
                <a:alpha val="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7" name="矩形 6"/>
          <p:cNvSpPr/>
          <p:nvPr/>
        </p:nvSpPr>
        <p:spPr>
          <a:xfrm>
            <a:off x="3057056" y="2216701"/>
            <a:ext cx="2183682" cy="670120"/>
          </a:xfrm>
          <a:prstGeom prst="rect">
            <a:avLst/>
          </a:prstGeom>
          <a:noFill/>
        </p:spPr>
        <p:txBody>
          <a:bodyPr wrap="square" lIns="0" tIns="0" rIns="0" bIns="0">
            <a:spAutoFit/>
          </a:bodyPr>
          <a:lstStyle/>
          <a:p>
            <a:pPr marL="0" marR="0" lvl="0" indent="0" algn="ctr" defTabSz="914400" rtl="0" eaLnBrk="1" fontAlgn="auto" latinLnBrk="0" hangingPunct="1">
              <a:lnSpc>
                <a:spcPct val="130000"/>
              </a:lnSpc>
              <a:spcBef>
                <a:spcPts val="0"/>
              </a:spcBef>
              <a:spcAft>
                <a:spcPts val="0"/>
              </a:spcAft>
              <a:buClrTx/>
              <a:buSzTx/>
              <a:buFontTx/>
              <a:buNone/>
              <a:defRPr/>
            </a:pPr>
            <a:r>
              <a:rPr lang="zh-CN" altLang="en-US" sz="3600" b="1"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主要</a:t>
            </a:r>
            <a:r>
              <a:rPr kumimoji="0" lang="zh-CN" altLang="en-US" sz="3600" b="1" i="0" u="none" strike="noStrike" kern="120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信息</a:t>
            </a:r>
          </a:p>
        </p:txBody>
      </p:sp>
      <p:sp>
        <p:nvSpPr>
          <p:cNvPr id="8" name="矩形 7"/>
          <p:cNvSpPr/>
          <p:nvPr/>
        </p:nvSpPr>
        <p:spPr>
          <a:xfrm>
            <a:off x="3090508" y="3460376"/>
            <a:ext cx="7757961" cy="761234"/>
          </a:xfrm>
          <a:prstGeom prst="rect">
            <a:avLst/>
          </a:prstGeom>
          <a:noFill/>
        </p:spPr>
        <p:txBody>
          <a:bodyPr wrap="square" lIns="0" tIns="0" rIns="0" bIns="0">
            <a:spAutoFit/>
          </a:bodyPr>
          <a:lstStyle/>
          <a:p>
            <a:pPr marR="0" lvl="0" algn="just" defTabSz="914400" rtl="0" eaLnBrk="1" fontAlgn="auto" latinLnBrk="0" hangingPunct="1">
              <a:lnSpc>
                <a:spcPct val="130000"/>
              </a:lnSpc>
              <a:spcBef>
                <a:spcPts val="0"/>
              </a:spcBef>
              <a:spcAft>
                <a:spcPts val="0"/>
              </a:spcAft>
              <a:buClrTx/>
              <a:buSzTx/>
              <a:defRPr/>
            </a:pPr>
            <a:r>
              <a:rPr kumimoji="1" lang="zh-CN" altLang="en-US" sz="2000" dirty="0"/>
              <a:t>提出一种将内容图片的风格变换为多张风格图片融合的风格，并应用于校园图片上</a:t>
            </a:r>
            <a:endParaRPr kumimoji="0" lang="zh-CN" altLang="en-US" sz="1600"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0" name="矩形 9"/>
          <p:cNvSpPr/>
          <p:nvPr/>
        </p:nvSpPr>
        <p:spPr>
          <a:xfrm>
            <a:off x="892625" y="2359790"/>
            <a:ext cx="2001083" cy="1896176"/>
          </a:xfrm>
          <a:prstGeom prst="rect">
            <a:avLst/>
          </a:prstGeom>
          <a:solidFill>
            <a:schemeClr val="bg1"/>
          </a:solidFill>
          <a:effectLst>
            <a:outerShdw blurRad="152400" dist="38100" dir="5400000" algn="t" rotWithShape="0">
              <a:schemeClr val="accent1">
                <a:alpha val="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2" name="矩形 11"/>
          <p:cNvSpPr/>
          <p:nvPr/>
        </p:nvSpPr>
        <p:spPr>
          <a:xfrm>
            <a:off x="820576" y="2264826"/>
            <a:ext cx="2001083" cy="1896176"/>
          </a:xfrm>
          <a:prstGeom prst="rect">
            <a:avLst/>
          </a:prstGeom>
          <a:solidFill>
            <a:schemeClr val="bg1"/>
          </a:solidFill>
          <a:effectLst>
            <a:outerShdw blurRad="152400" dist="38100" dir="5400000" algn="t" rotWithShape="0">
              <a:schemeClr val="accent1">
                <a:alpha val="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13" name="图片 1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56142" y="475010"/>
            <a:ext cx="2201515" cy="293536"/>
          </a:xfrm>
          <a:prstGeom prst="rect">
            <a:avLst/>
          </a:prstGeom>
          <a:noFill/>
          <a:extLst>
            <a:ext uri="{909E8E84-426E-40DD-AFC4-6F175D3DCCD1}">
              <a14:hiddenFill xmlns:a14="http://schemas.microsoft.com/office/drawing/2010/main">
                <a:solidFill>
                  <a:srgbClr val="FFFFFF"/>
                </a:solidFill>
              </a14:hiddenFill>
            </a:ext>
          </a:extLst>
        </p:spPr>
      </p:pic>
      <p:sp>
        <p:nvSpPr>
          <p:cNvPr id="14" name="任意多边形: 形状 13"/>
          <p:cNvSpPr>
            <a:spLocks noChangeAspect="1"/>
          </p:cNvSpPr>
          <p:nvPr/>
        </p:nvSpPr>
        <p:spPr bwMode="auto">
          <a:xfrm>
            <a:off x="1352223" y="2551150"/>
            <a:ext cx="937788" cy="1315123"/>
          </a:xfrm>
          <a:custGeom>
            <a:avLst/>
            <a:gdLst>
              <a:gd name="connsiteX0" fmla="*/ 289299 w 408943"/>
              <a:gd name="connsiteY0" fmla="*/ 502061 h 573488"/>
              <a:gd name="connsiteX1" fmla="*/ 204040 w 408943"/>
              <a:gd name="connsiteY1" fmla="*/ 573488 h 573488"/>
              <a:gd name="connsiteX2" fmla="*/ 119643 w 408943"/>
              <a:gd name="connsiteY2" fmla="*/ 502922 h 573488"/>
              <a:gd name="connsiteX3" fmla="*/ 116190 w 408943"/>
              <a:gd name="connsiteY3" fmla="*/ 473739 h 573488"/>
              <a:gd name="connsiteX4" fmla="*/ 292754 w 408943"/>
              <a:gd name="connsiteY4" fmla="*/ 473739 h 573488"/>
              <a:gd name="connsiteX5" fmla="*/ 292754 w 408943"/>
              <a:gd name="connsiteY5" fmla="*/ 484900 h 573488"/>
              <a:gd name="connsiteX6" fmla="*/ 116190 w 408943"/>
              <a:gd name="connsiteY6" fmla="*/ 485759 h 573488"/>
              <a:gd name="connsiteX7" fmla="*/ 116190 w 408943"/>
              <a:gd name="connsiteY7" fmla="*/ 484900 h 573488"/>
              <a:gd name="connsiteX8" fmla="*/ 235680 w 408943"/>
              <a:gd name="connsiteY8" fmla="*/ 65682 h 573488"/>
              <a:gd name="connsiteX9" fmla="*/ 210929 w 408943"/>
              <a:gd name="connsiteY9" fmla="*/ 70491 h 573488"/>
              <a:gd name="connsiteX10" fmla="*/ 273777 w 408943"/>
              <a:gd name="connsiteY10" fmla="*/ 154735 h 573488"/>
              <a:gd name="connsiteX11" fmla="*/ 315101 w 408943"/>
              <a:gd name="connsiteY11" fmla="*/ 251015 h 573488"/>
              <a:gd name="connsiteX12" fmla="*/ 322850 w 408943"/>
              <a:gd name="connsiteY12" fmla="*/ 126367 h 573488"/>
              <a:gd name="connsiteX13" fmla="*/ 235680 w 408943"/>
              <a:gd name="connsiteY13" fmla="*/ 65682 h 573488"/>
              <a:gd name="connsiteX14" fmla="*/ 204041 w 408943"/>
              <a:gd name="connsiteY14" fmla="*/ 0 h 573488"/>
              <a:gd name="connsiteX15" fmla="*/ 408943 w 408943"/>
              <a:gd name="connsiteY15" fmla="*/ 203735 h 573488"/>
              <a:gd name="connsiteX16" fmla="*/ 294439 w 408943"/>
              <a:gd name="connsiteY16" fmla="*/ 456469 h 573488"/>
              <a:gd name="connsiteX17" fmla="*/ 114504 w 408943"/>
              <a:gd name="connsiteY17" fmla="*/ 456469 h 573488"/>
              <a:gd name="connsiteX18" fmla="*/ 0 w 408943"/>
              <a:gd name="connsiteY18" fmla="*/ 203735 h 573488"/>
              <a:gd name="connsiteX19" fmla="*/ 204041 w 408943"/>
              <a:gd name="connsiteY19" fmla="*/ 0 h 573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08943" h="573488">
                <a:moveTo>
                  <a:pt x="289299" y="502061"/>
                </a:moveTo>
                <a:cubicBezTo>
                  <a:pt x="280687" y="542508"/>
                  <a:pt x="247100" y="573488"/>
                  <a:pt x="204040" y="573488"/>
                </a:cubicBezTo>
                <a:cubicBezTo>
                  <a:pt x="161842" y="573488"/>
                  <a:pt x="128255" y="542508"/>
                  <a:pt x="119643" y="502922"/>
                </a:cubicBezTo>
                <a:close/>
                <a:moveTo>
                  <a:pt x="116190" y="473739"/>
                </a:moveTo>
                <a:lnTo>
                  <a:pt x="292754" y="473739"/>
                </a:lnTo>
                <a:lnTo>
                  <a:pt x="292754" y="484900"/>
                </a:lnTo>
                <a:lnTo>
                  <a:pt x="116190" y="485759"/>
                </a:lnTo>
                <a:cubicBezTo>
                  <a:pt x="116190" y="484900"/>
                  <a:pt x="116190" y="484900"/>
                  <a:pt x="116190" y="484900"/>
                </a:cubicBezTo>
                <a:close/>
                <a:moveTo>
                  <a:pt x="235680" y="65682"/>
                </a:moveTo>
                <a:cubicBezTo>
                  <a:pt x="226156" y="65064"/>
                  <a:pt x="217601" y="66623"/>
                  <a:pt x="210929" y="70491"/>
                </a:cubicBezTo>
                <a:cubicBezTo>
                  <a:pt x="184240" y="85964"/>
                  <a:pt x="245366" y="104876"/>
                  <a:pt x="273777" y="154735"/>
                </a:cubicBezTo>
                <a:cubicBezTo>
                  <a:pt x="303048" y="204594"/>
                  <a:pt x="288413" y="266489"/>
                  <a:pt x="315101" y="251015"/>
                </a:cubicBezTo>
                <a:cubicBezTo>
                  <a:pt x="341790" y="235541"/>
                  <a:pt x="351261" y="176226"/>
                  <a:pt x="322850" y="126367"/>
                </a:cubicBezTo>
                <a:cubicBezTo>
                  <a:pt x="301542" y="88973"/>
                  <a:pt x="264253" y="67536"/>
                  <a:pt x="235680" y="65682"/>
                </a:cubicBezTo>
                <a:close/>
                <a:moveTo>
                  <a:pt x="204041" y="0"/>
                </a:moveTo>
                <a:cubicBezTo>
                  <a:pt x="317684" y="0"/>
                  <a:pt x="408943" y="91122"/>
                  <a:pt x="408943" y="203735"/>
                </a:cubicBezTo>
                <a:cubicBezTo>
                  <a:pt x="408943" y="355891"/>
                  <a:pt x="301326" y="374803"/>
                  <a:pt x="294439" y="456469"/>
                </a:cubicBezTo>
                <a:lnTo>
                  <a:pt x="114504" y="456469"/>
                </a:lnTo>
                <a:cubicBezTo>
                  <a:pt x="107617" y="374803"/>
                  <a:pt x="0" y="355891"/>
                  <a:pt x="0" y="203735"/>
                </a:cubicBezTo>
                <a:cubicBezTo>
                  <a:pt x="0" y="91122"/>
                  <a:pt x="91259" y="0"/>
                  <a:pt x="204041" y="0"/>
                </a:cubicBezTo>
                <a:close/>
              </a:path>
            </a:pathLst>
          </a:custGeom>
          <a:gradFill>
            <a:gsLst>
              <a:gs pos="0">
                <a:schemeClr val="accent1"/>
              </a:gs>
              <a:gs pos="100000">
                <a:schemeClr val="accent1"/>
              </a:gs>
            </a:gsLst>
            <a:lin ang="0" scaled="0"/>
          </a:gradFill>
          <a:ln w="0" cap="flat" cmpd="sng" algn="ctr">
            <a:noFill/>
            <a:prstDash val="solid"/>
            <a:miter lim="800000"/>
          </a:ln>
          <a:effectLst>
            <a:outerShdw blurRad="50800" dist="38100" dir="5400000" algn="t"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b="1">
              <a:solidFill>
                <a:prstClr val="white"/>
              </a:solidFill>
              <a:latin typeface="+mj-ea"/>
              <a:ea typeface="+mj-ea"/>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rot="10800000">
            <a:off x="6715125" y="2287965"/>
            <a:ext cx="4491288" cy="97122"/>
          </a:xfrm>
          <a:prstGeom prst="rect">
            <a:avLst/>
          </a:prstGeom>
          <a:gradFill>
            <a:gsLst>
              <a:gs pos="100000">
                <a:schemeClr val="accent2">
                  <a:alpha val="0"/>
                </a:schemeClr>
              </a:gs>
              <a:gs pos="50000">
                <a:schemeClr val="accent1">
                  <a:alpha val="30000"/>
                </a:schemeClr>
              </a:gs>
              <a:gs pos="0">
                <a:schemeClr val="accent2">
                  <a:alpha val="0"/>
                </a:schemeClr>
              </a:gs>
            </a:gsLst>
            <a:lin ang="0" scaled="1"/>
          </a:gra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solidFill>
                  <a:prstClr val="white"/>
                </a:solidFill>
              </a:ln>
              <a:solidFill>
                <a:srgbClr val="82318E"/>
              </a:solidFill>
              <a:effectLst/>
              <a:uLnTx/>
              <a:uFillTx/>
              <a:latin typeface="微软雅黑" panose="020B0503020204020204" pitchFamily="34" charset="-122"/>
              <a:ea typeface="微软雅黑" panose="020B0503020204020204" pitchFamily="34" charset="-122"/>
              <a:cs typeface="+mn-cs"/>
            </a:endParaRPr>
          </a:p>
        </p:txBody>
      </p:sp>
      <p:sp>
        <p:nvSpPr>
          <p:cNvPr id="17" name="矩形 16"/>
          <p:cNvSpPr/>
          <p:nvPr/>
        </p:nvSpPr>
        <p:spPr>
          <a:xfrm rot="10800000">
            <a:off x="702044" y="5080427"/>
            <a:ext cx="4491288" cy="97122"/>
          </a:xfrm>
          <a:prstGeom prst="rect">
            <a:avLst/>
          </a:prstGeom>
          <a:gradFill>
            <a:gsLst>
              <a:gs pos="100000">
                <a:schemeClr val="accent2">
                  <a:alpha val="0"/>
                </a:schemeClr>
              </a:gs>
              <a:gs pos="50000">
                <a:schemeClr val="accent1">
                  <a:alpha val="30000"/>
                </a:schemeClr>
              </a:gs>
              <a:gs pos="0">
                <a:schemeClr val="accent2">
                  <a:alpha val="0"/>
                </a:schemeClr>
              </a:gs>
            </a:gsLst>
            <a:lin ang="0" scaled="1"/>
          </a:gra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solidFill>
                  <a:prstClr val="white"/>
                </a:solidFill>
              </a:ln>
              <a:solidFill>
                <a:srgbClr val="82318E"/>
              </a:solidFill>
              <a:effectLst/>
              <a:uLnTx/>
              <a:uFillTx/>
              <a:latin typeface="微软雅黑" panose="020B0503020204020204" pitchFamily="34" charset="-122"/>
              <a:ea typeface="微软雅黑" panose="020B0503020204020204" pitchFamily="34" charset="-122"/>
              <a:cs typeface="+mn-cs"/>
            </a:endParaRPr>
          </a:p>
        </p:txBody>
      </p:sp>
      <p:sp>
        <p:nvSpPr>
          <p:cNvPr id="16" name="矩形 15"/>
          <p:cNvSpPr/>
          <p:nvPr/>
        </p:nvSpPr>
        <p:spPr>
          <a:xfrm rot="10800000">
            <a:off x="3886043" y="2480828"/>
            <a:ext cx="4491288" cy="2558565"/>
          </a:xfrm>
          <a:prstGeom prst="rect">
            <a:avLst/>
          </a:prstGeom>
          <a:gradFill>
            <a:gsLst>
              <a:gs pos="100000">
                <a:schemeClr val="accent2">
                  <a:alpha val="0"/>
                </a:schemeClr>
              </a:gs>
              <a:gs pos="50000">
                <a:schemeClr val="accent1">
                  <a:alpha val="30000"/>
                </a:schemeClr>
              </a:gs>
              <a:gs pos="0">
                <a:schemeClr val="accent2">
                  <a:alpha val="0"/>
                </a:schemeClr>
              </a:gs>
            </a:gsLst>
            <a:lin ang="0" scaled="1"/>
          </a:gra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solidFill>
                  <a:prstClr val="white"/>
                </a:solidFill>
              </a:ln>
              <a:solidFill>
                <a:srgbClr val="82318E"/>
              </a:solidFill>
              <a:effectLst/>
              <a:uLnTx/>
              <a:uFillTx/>
              <a:latin typeface="微软雅黑" panose="020B0503020204020204" pitchFamily="34" charset="-122"/>
              <a:ea typeface="微软雅黑" panose="020B0503020204020204" pitchFamily="34" charset="-122"/>
              <a:cs typeface="+mn-cs"/>
            </a:endParaRPr>
          </a:p>
        </p:txBody>
      </p:sp>
      <p:sp>
        <p:nvSpPr>
          <p:cNvPr id="15" name="矩形 14"/>
          <p:cNvSpPr/>
          <p:nvPr/>
        </p:nvSpPr>
        <p:spPr>
          <a:xfrm rot="10800000">
            <a:off x="7375100" y="2480830"/>
            <a:ext cx="4491288" cy="2558565"/>
          </a:xfrm>
          <a:prstGeom prst="rect">
            <a:avLst/>
          </a:prstGeom>
          <a:gradFill>
            <a:gsLst>
              <a:gs pos="100000">
                <a:schemeClr val="accent2">
                  <a:alpha val="0"/>
                </a:schemeClr>
              </a:gs>
              <a:gs pos="50000">
                <a:schemeClr val="accent1">
                  <a:alpha val="30000"/>
                </a:schemeClr>
              </a:gs>
              <a:gs pos="0">
                <a:schemeClr val="accent2">
                  <a:alpha val="0"/>
                </a:schemeClr>
              </a:gs>
            </a:gsLst>
            <a:lin ang="0" scaled="1"/>
          </a:gra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solidFill>
                  <a:prstClr val="white"/>
                </a:solidFill>
              </a:ln>
              <a:solidFill>
                <a:srgbClr val="82318E"/>
              </a:solidFill>
              <a:effectLst/>
              <a:uLnTx/>
              <a:uFillTx/>
              <a:latin typeface="微软雅黑" panose="020B0503020204020204" pitchFamily="34" charset="-122"/>
              <a:ea typeface="微软雅黑" panose="020B0503020204020204" pitchFamily="34" charset="-122"/>
              <a:cs typeface="+mn-cs"/>
            </a:endParaRPr>
          </a:p>
        </p:txBody>
      </p:sp>
      <p:sp>
        <p:nvSpPr>
          <p:cNvPr id="6" name="标题 5"/>
          <p:cNvSpPr>
            <a:spLocks noGrp="1"/>
          </p:cNvSpPr>
          <p:nvPr>
            <p:ph type="title"/>
          </p:nvPr>
        </p:nvSpPr>
        <p:spPr>
          <a:xfrm>
            <a:off x="806473" y="346081"/>
            <a:ext cx="3229816" cy="387798"/>
          </a:xfrm>
        </p:spPr>
        <p:txBody>
          <a:bodyPr lIns="0" tIns="0" rIns="0" bIns="0">
            <a:spAutoFit/>
          </a:bodyPr>
          <a:lstStyle/>
          <a:p>
            <a:r>
              <a:rPr lang="zh-CN" altLang="en-US" dirty="0"/>
              <a:t>任务目标</a:t>
            </a:r>
          </a:p>
        </p:txBody>
      </p:sp>
      <p:sp>
        <p:nvSpPr>
          <p:cNvPr id="9" name="矩形 8"/>
          <p:cNvSpPr/>
          <p:nvPr/>
        </p:nvSpPr>
        <p:spPr>
          <a:xfrm rot="10800000">
            <a:off x="276225" y="2403959"/>
            <a:ext cx="4491288" cy="2558565"/>
          </a:xfrm>
          <a:prstGeom prst="rect">
            <a:avLst/>
          </a:prstGeom>
          <a:gradFill>
            <a:gsLst>
              <a:gs pos="100000">
                <a:schemeClr val="accent2">
                  <a:alpha val="0"/>
                </a:schemeClr>
              </a:gs>
              <a:gs pos="50000">
                <a:schemeClr val="accent1">
                  <a:alpha val="30000"/>
                </a:schemeClr>
              </a:gs>
              <a:gs pos="0">
                <a:schemeClr val="accent2">
                  <a:alpha val="0"/>
                </a:schemeClr>
              </a:gs>
            </a:gsLst>
            <a:lin ang="0" scaled="1"/>
          </a:gra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solidFill>
                  <a:prstClr val="white"/>
                </a:solidFill>
              </a:ln>
              <a:solidFill>
                <a:srgbClr val="82318E"/>
              </a:solidFill>
              <a:effectLst/>
              <a:uLnTx/>
              <a:uFillTx/>
              <a:latin typeface="微软雅黑" panose="020B0503020204020204" pitchFamily="34" charset="-122"/>
              <a:ea typeface="微软雅黑" panose="020B0503020204020204" pitchFamily="34" charset="-122"/>
              <a:cs typeface="+mn-cs"/>
            </a:endParaRPr>
          </a:p>
        </p:txBody>
      </p:sp>
      <p:sp>
        <p:nvSpPr>
          <p:cNvPr id="10" name="矩形 9"/>
          <p:cNvSpPr/>
          <p:nvPr/>
        </p:nvSpPr>
        <p:spPr>
          <a:xfrm>
            <a:off x="1923452" y="1973907"/>
            <a:ext cx="3396615" cy="3846812"/>
          </a:xfrm>
          <a:prstGeom prst="rect">
            <a:avLst/>
          </a:prstGeom>
          <a:solidFill>
            <a:schemeClr val="bg1"/>
          </a:solidFill>
          <a:effectLst>
            <a:outerShdw blurRad="152400" dist="38100" dir="5400000" algn="t" rotWithShape="0">
              <a:schemeClr val="accent1">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8" name="矩形 7"/>
          <p:cNvSpPr/>
          <p:nvPr/>
        </p:nvSpPr>
        <p:spPr>
          <a:xfrm>
            <a:off x="2108600" y="2859653"/>
            <a:ext cx="2942968" cy="1889363"/>
          </a:xfrm>
          <a:prstGeom prst="rect">
            <a:avLst/>
          </a:prstGeom>
          <a:noFill/>
        </p:spPr>
        <p:txBody>
          <a:bodyPr wrap="square" lIns="0" tIns="0" rIns="0" bIns="0">
            <a:spAutoFit/>
          </a:bodyPr>
          <a:lstStyle/>
          <a:p>
            <a:pPr marR="0" lvl="0" algn="just" defTabSz="914400" rtl="0" eaLnBrk="1" fontAlgn="auto" latinLnBrk="0" hangingPunct="1">
              <a:lnSpc>
                <a:spcPct val="130000"/>
              </a:lnSpc>
              <a:spcBef>
                <a:spcPts val="0"/>
              </a:spcBef>
              <a:spcAft>
                <a:spcPts val="0"/>
              </a:spcAft>
              <a:buClrTx/>
              <a:buSzTx/>
              <a:defRPr/>
            </a:pPr>
            <a:r>
              <a:rPr kumimoji="1" lang="en-US" altLang="zh-CN" sz="2000" dirty="0"/>
              <a:t>1.</a:t>
            </a:r>
            <a:r>
              <a:rPr kumimoji="1" lang="zh-CN" altLang="en-US" sz="2000" dirty="0"/>
              <a:t>基于课堂上所讲的</a:t>
            </a:r>
            <a:r>
              <a:rPr kumimoji="1" lang="en-US" altLang="zh-CN" sz="2000" dirty="0" err="1"/>
              <a:t>Gatys</a:t>
            </a:r>
            <a:r>
              <a:rPr kumimoji="1" lang="zh-CN" altLang="en-US" sz="2000" dirty="0"/>
              <a:t>方法</a:t>
            </a:r>
            <a:r>
              <a:rPr kumimoji="1" lang="en-US" altLang="zh-CN" sz="2000" dirty="0"/>
              <a:t>.</a:t>
            </a:r>
          </a:p>
          <a:p>
            <a:pPr marR="0" lvl="0" algn="just" defTabSz="914400" rtl="0" eaLnBrk="1" fontAlgn="auto" latinLnBrk="0" hangingPunct="1">
              <a:lnSpc>
                <a:spcPct val="130000"/>
              </a:lnSpc>
              <a:spcBef>
                <a:spcPts val="0"/>
              </a:spcBef>
              <a:spcAft>
                <a:spcPts val="0"/>
              </a:spcAft>
              <a:buClrTx/>
              <a:buSzTx/>
              <a:defRPr/>
            </a:pPr>
            <a:r>
              <a:rPr lang="en-US" altLang="zh-CN" sz="2000" b="0" i="0" dirty="0">
                <a:solidFill>
                  <a:srgbClr val="000000"/>
                </a:solidFill>
                <a:effectLst/>
                <a:latin typeface="微软雅黑" panose="020B0503020204020204" pitchFamily="34" charset="-122"/>
                <a:ea typeface="微软雅黑" panose="020B0503020204020204" pitchFamily="34" charset="-122"/>
              </a:rPr>
              <a:t>2.</a:t>
            </a:r>
            <a:r>
              <a:rPr lang="zh-CN" altLang="en-US" sz="2000" b="0" i="0" dirty="0">
                <a:solidFill>
                  <a:srgbClr val="000000"/>
                </a:solidFill>
                <a:effectLst/>
                <a:latin typeface="微软雅黑" panose="020B0503020204020204" pitchFamily="34" charset="-122"/>
                <a:ea typeface="微软雅黑" panose="020B0503020204020204" pitchFamily="34" charset="-122"/>
              </a:rPr>
              <a:t>至少实现两种风格的融合。</a:t>
            </a:r>
          </a:p>
          <a:p>
            <a:pPr marR="0" lvl="0" algn="just" defTabSz="914400" rtl="0" eaLnBrk="1" fontAlgn="auto" latinLnBrk="0" hangingPunct="1">
              <a:lnSpc>
                <a:spcPct val="130000"/>
              </a:lnSpc>
              <a:spcBef>
                <a:spcPts val="0"/>
              </a:spcBef>
              <a:spcAft>
                <a:spcPts val="0"/>
              </a:spcAft>
              <a:buClrTx/>
              <a:buSzTx/>
              <a:defRPr/>
            </a:pPr>
            <a:endParaRPr lang="en-US" altLang="zh-CN" sz="1600" b="0" i="0" dirty="0">
              <a:solidFill>
                <a:srgbClr val="000000"/>
              </a:solidFill>
              <a:effectLst/>
              <a:latin typeface="微软雅黑" panose="020B0503020204020204" pitchFamily="34" charset="-122"/>
              <a:ea typeface="微软雅黑" panose="020B0503020204020204" pitchFamily="34" charset="-122"/>
            </a:endParaRPr>
          </a:p>
        </p:txBody>
      </p:sp>
      <p:sp>
        <p:nvSpPr>
          <p:cNvPr id="20" name="文本框 19"/>
          <p:cNvSpPr txBox="1"/>
          <p:nvPr/>
        </p:nvSpPr>
        <p:spPr>
          <a:xfrm>
            <a:off x="2489072" y="1758880"/>
            <a:ext cx="2278441" cy="430054"/>
          </a:xfrm>
          <a:prstGeom prst="roundRect">
            <a:avLst>
              <a:gd name="adj" fmla="val 24529"/>
            </a:avLst>
          </a:prstGeom>
          <a:gradFill>
            <a:gsLst>
              <a:gs pos="0">
                <a:schemeClr val="accent1"/>
              </a:gs>
              <a:gs pos="100000">
                <a:schemeClr val="accent1"/>
              </a:gs>
            </a:gsLst>
            <a:lin ang="0" scaled="0"/>
          </a:gradFill>
          <a:ln w="0" cap="flat" cmpd="sng" algn="ctr">
            <a:noFill/>
            <a:prstDash val="solid"/>
            <a:miter lim="800000"/>
          </a:ln>
          <a:effectLst>
            <a:outerShdw blurRad="50800" dist="38100" dir="5400000" algn="t"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defPPr>
              <a:defRPr lang="zh-CN"/>
            </a:defPPr>
            <a:lvl1pPr algn="ctr">
              <a:defRPr spc="0">
                <a:latin typeface="+mj-ea"/>
                <a:ea typeface="+mj-ea"/>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prstClr val="white"/>
                </a:solidFill>
                <a:effectLst/>
                <a:uLnTx/>
                <a:uFillTx/>
                <a:cs typeface="+mn-cs"/>
              </a:rPr>
              <a:t>实现基础</a:t>
            </a:r>
          </a:p>
        </p:txBody>
      </p:sp>
      <p:sp>
        <p:nvSpPr>
          <p:cNvPr id="21" name="矩形 20"/>
          <p:cNvSpPr/>
          <p:nvPr/>
        </p:nvSpPr>
        <p:spPr>
          <a:xfrm>
            <a:off x="6871933" y="1973907"/>
            <a:ext cx="3396615" cy="3846812"/>
          </a:xfrm>
          <a:prstGeom prst="rect">
            <a:avLst/>
          </a:prstGeom>
          <a:solidFill>
            <a:schemeClr val="bg1"/>
          </a:solidFill>
          <a:effectLst>
            <a:outerShdw blurRad="152400" dist="38100" dir="5400000" algn="t" rotWithShape="0">
              <a:schemeClr val="accent1">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3" name="文本框 22"/>
          <p:cNvSpPr txBox="1"/>
          <p:nvPr/>
        </p:nvSpPr>
        <p:spPr>
          <a:xfrm>
            <a:off x="7437553" y="1758880"/>
            <a:ext cx="2278441" cy="430054"/>
          </a:xfrm>
          <a:prstGeom prst="roundRect">
            <a:avLst>
              <a:gd name="adj" fmla="val 24529"/>
            </a:avLst>
          </a:prstGeom>
          <a:gradFill>
            <a:gsLst>
              <a:gs pos="0">
                <a:schemeClr val="accent1"/>
              </a:gs>
              <a:gs pos="100000">
                <a:schemeClr val="accent1"/>
              </a:gs>
            </a:gsLst>
            <a:lin ang="0" scaled="0"/>
          </a:gradFill>
          <a:ln w="0" cap="flat" cmpd="sng" algn="ctr">
            <a:noFill/>
            <a:prstDash val="solid"/>
            <a:miter lim="800000"/>
          </a:ln>
          <a:effectLst>
            <a:outerShdw blurRad="50800" dist="38100" dir="5400000" algn="t"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defPPr>
              <a:defRPr lang="zh-CN"/>
            </a:defPPr>
            <a:lvl1pPr algn="ctr">
              <a:defRPr spc="0">
                <a:latin typeface="+mj-ea"/>
                <a:ea typeface="+mj-ea"/>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prstClr val="white"/>
                </a:solidFill>
                <a:effectLst/>
                <a:uLnTx/>
                <a:uFillTx/>
                <a:cs typeface="+mn-cs"/>
              </a:rPr>
              <a:t>成果目标</a:t>
            </a:r>
          </a:p>
        </p:txBody>
      </p:sp>
      <p:sp>
        <p:nvSpPr>
          <p:cNvPr id="25" name="矩形 24"/>
          <p:cNvSpPr/>
          <p:nvPr/>
        </p:nvSpPr>
        <p:spPr>
          <a:xfrm>
            <a:off x="1929984" y="5723597"/>
            <a:ext cx="3396615" cy="97121"/>
          </a:xfrm>
          <a:prstGeom prst="rect">
            <a:avLst/>
          </a:prstGeom>
          <a:gradFill>
            <a:gsLst>
              <a:gs pos="0">
                <a:schemeClr val="accent1"/>
              </a:gs>
              <a:gs pos="100000">
                <a:schemeClr val="accent1"/>
              </a:gs>
            </a:gsLst>
            <a:lin ang="0" scaled="0"/>
          </a:gradFill>
          <a:ln>
            <a:noFill/>
          </a:ln>
          <a:effectLst>
            <a:outerShdw blurRad="152400" dist="38100" dir="5400000" algn="t" rotWithShape="0">
              <a:schemeClr val="accent1">
                <a:alpha val="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6" name="矩形 25"/>
          <p:cNvSpPr/>
          <p:nvPr/>
        </p:nvSpPr>
        <p:spPr>
          <a:xfrm>
            <a:off x="6878465" y="5742655"/>
            <a:ext cx="3396615" cy="97121"/>
          </a:xfrm>
          <a:prstGeom prst="rect">
            <a:avLst/>
          </a:prstGeom>
          <a:gradFill>
            <a:gsLst>
              <a:gs pos="0">
                <a:schemeClr val="accent1"/>
              </a:gs>
              <a:gs pos="100000">
                <a:schemeClr val="accent1"/>
              </a:gs>
            </a:gsLst>
            <a:lin ang="0" scaled="0"/>
          </a:gradFill>
          <a:ln>
            <a:noFill/>
          </a:ln>
          <a:effectLst>
            <a:outerShdw blurRad="152400" dist="38100" dir="5400000" algn="t" rotWithShape="0">
              <a:schemeClr val="accent1">
                <a:alpha val="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9" name="矩形 18"/>
          <p:cNvSpPr/>
          <p:nvPr/>
        </p:nvSpPr>
        <p:spPr>
          <a:xfrm>
            <a:off x="7098756" y="2829950"/>
            <a:ext cx="2942968" cy="1561453"/>
          </a:xfrm>
          <a:prstGeom prst="rect">
            <a:avLst/>
          </a:prstGeom>
          <a:noFill/>
        </p:spPr>
        <p:txBody>
          <a:bodyPr wrap="square" lIns="0" tIns="0" rIns="0" bIns="0">
            <a:spAutoFit/>
          </a:bodyPr>
          <a:lstStyle/>
          <a:p>
            <a:pPr marR="0" lvl="0" algn="just" defTabSz="914400" rtl="0" eaLnBrk="1" fontAlgn="auto" latinLnBrk="0" hangingPunct="1">
              <a:lnSpc>
                <a:spcPct val="130000"/>
              </a:lnSpc>
              <a:spcBef>
                <a:spcPts val="0"/>
              </a:spcBef>
              <a:spcAft>
                <a:spcPts val="0"/>
              </a:spcAft>
              <a:buClrTx/>
              <a:buSzTx/>
              <a:defRPr/>
            </a:pPr>
            <a:r>
              <a:rPr kumimoji="1" lang="en-US" altLang="zh-CN" sz="2000" dirty="0"/>
              <a:t>1.</a:t>
            </a:r>
            <a:r>
              <a:rPr kumimoji="1" lang="zh-CN" altLang="en-US" sz="2000" dirty="0"/>
              <a:t>展示一张内容图片分别迁移到两种风格。</a:t>
            </a:r>
            <a:endParaRPr kumimoji="1" lang="en-US" altLang="zh-CN" sz="2000" dirty="0"/>
          </a:p>
          <a:p>
            <a:pPr marR="0" lvl="0" algn="just" defTabSz="914400" rtl="0" eaLnBrk="1" fontAlgn="auto" latinLnBrk="0" hangingPunct="1">
              <a:lnSpc>
                <a:spcPct val="130000"/>
              </a:lnSpc>
              <a:spcBef>
                <a:spcPts val="0"/>
              </a:spcBef>
              <a:spcAft>
                <a:spcPts val="0"/>
              </a:spcAft>
              <a:buClrTx/>
              <a:buSzTx/>
              <a:defRPr/>
            </a:pPr>
            <a:r>
              <a:rPr kumimoji="1" lang="en-US" altLang="zh-CN" sz="2000" dirty="0"/>
              <a:t>2.</a:t>
            </a:r>
            <a:r>
              <a:rPr kumimoji="1" lang="zh-CN" altLang="en-US" sz="2000" dirty="0"/>
              <a:t>与迁移到融合风格的对比。</a:t>
            </a:r>
            <a:endParaRPr lang="en-US" altLang="zh-CN" sz="1600" b="0" i="0" dirty="0">
              <a:solidFill>
                <a:srgbClr val="000000"/>
              </a:solidFill>
              <a:effectLst/>
              <a:latin typeface="微软雅黑" panose="020B0503020204020204" pitchFamily="34" charset="-122"/>
              <a:ea typeface="微软雅黑" panose="020B0503020204020204" pitchFamily="34" charset="-122"/>
            </a:endParaRPr>
          </a:p>
        </p:txBody>
      </p:sp>
      <p:sp>
        <p:nvSpPr>
          <p:cNvPr id="22" name="等腰三角形 21"/>
          <p:cNvSpPr/>
          <p:nvPr/>
        </p:nvSpPr>
        <p:spPr>
          <a:xfrm rot="10800000">
            <a:off x="3509518" y="4927151"/>
            <a:ext cx="224484" cy="224484"/>
          </a:xfrm>
          <a:prstGeom prst="triangle">
            <a:avLst/>
          </a:prstGeom>
          <a:gradFill>
            <a:gsLst>
              <a:gs pos="30000">
                <a:schemeClr val="accent1"/>
              </a:gs>
              <a:gs pos="10000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000" b="0" i="0" u="none" strike="noStrike" kern="1200" cap="none" spc="0" normalizeH="0" baseline="0" noProof="0" dirty="0">
              <a:ln>
                <a:noFill/>
              </a:ln>
              <a:solidFill>
                <a:srgbClr val="F9F9F9"/>
              </a:solidFill>
              <a:effectLst/>
              <a:uLnTx/>
              <a:uFillTx/>
              <a:latin typeface="微软雅黑" panose="020B0503020204020204" pitchFamily="34" charset="-122"/>
              <a:ea typeface="微软雅黑" panose="020B0503020204020204" pitchFamily="34" charset="-122"/>
              <a:cs typeface="+mn-cs"/>
            </a:endParaRPr>
          </a:p>
        </p:txBody>
      </p:sp>
      <p:sp>
        <p:nvSpPr>
          <p:cNvPr id="27" name="等腰三角形 26"/>
          <p:cNvSpPr/>
          <p:nvPr/>
        </p:nvSpPr>
        <p:spPr>
          <a:xfrm rot="10800000">
            <a:off x="8457998" y="4927151"/>
            <a:ext cx="224484" cy="224484"/>
          </a:xfrm>
          <a:prstGeom prst="triangle">
            <a:avLst/>
          </a:prstGeom>
          <a:gradFill>
            <a:gsLst>
              <a:gs pos="30000">
                <a:schemeClr val="accent1"/>
              </a:gs>
              <a:gs pos="10000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000" b="0" i="0" u="none" strike="noStrike" kern="1200" cap="none" spc="0" normalizeH="0" baseline="0" noProof="0" dirty="0">
              <a:ln>
                <a:noFill/>
              </a:ln>
              <a:solidFill>
                <a:srgbClr val="F9F9F9"/>
              </a:solidFill>
              <a:effectLst/>
              <a:uLnTx/>
              <a:uFillTx/>
              <a:latin typeface="微软雅黑" panose="020B0503020204020204" pitchFamily="34" charset="-122"/>
              <a:ea typeface="微软雅黑" panose="020B0503020204020204" pitchFamily="34" charset="-122"/>
              <a:cs typeface="+mn-cs"/>
            </a:endParaRPr>
          </a:p>
        </p:txBody>
      </p:sp>
      <p:pic>
        <p:nvPicPr>
          <p:cNvPr id="28" name="图片 2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56142" y="475010"/>
            <a:ext cx="2201515" cy="29353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pattFill prst="wdUpDiag">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14" name="任意多边形: 形状 13"/>
          <p:cNvSpPr/>
          <p:nvPr/>
        </p:nvSpPr>
        <p:spPr>
          <a:xfrm rot="5400000" flipH="1">
            <a:off x="3167860" y="-3188442"/>
            <a:ext cx="5856280" cy="12192002"/>
          </a:xfrm>
          <a:custGeom>
            <a:avLst/>
            <a:gdLst>
              <a:gd name="connsiteX0" fmla="*/ 360601 w 5978618"/>
              <a:gd name="connsiteY0" fmla="*/ 6096001 h 12192002"/>
              <a:gd name="connsiteX1" fmla="*/ 735 w 5978618"/>
              <a:gd name="connsiteY1" fmla="*/ 6304723 h 12192002"/>
              <a:gd name="connsiteX2" fmla="*/ 735 w 5978618"/>
              <a:gd name="connsiteY2" fmla="*/ 5887279 h 12192002"/>
              <a:gd name="connsiteX3" fmla="*/ 5978618 w 5978618"/>
              <a:gd name="connsiteY3" fmla="*/ 12192002 h 12192002"/>
              <a:gd name="connsiteX4" fmla="*/ 5978618 w 5978618"/>
              <a:gd name="connsiteY4" fmla="*/ 0 h 12192002"/>
              <a:gd name="connsiteX5" fmla="*/ 0 w 5978618"/>
              <a:gd name="connsiteY5" fmla="*/ 0 h 12192002"/>
              <a:gd name="connsiteX6" fmla="*/ 0 w 5978618"/>
              <a:gd name="connsiteY6" fmla="*/ 12192002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78618" h="12192002">
                <a:moveTo>
                  <a:pt x="360601" y="6096001"/>
                </a:moveTo>
                <a:lnTo>
                  <a:pt x="735" y="6304723"/>
                </a:lnTo>
                <a:lnTo>
                  <a:pt x="735" y="5887279"/>
                </a:lnTo>
                <a:close/>
                <a:moveTo>
                  <a:pt x="5978618" y="12192002"/>
                </a:moveTo>
                <a:lnTo>
                  <a:pt x="5978618" y="0"/>
                </a:lnTo>
                <a:lnTo>
                  <a:pt x="0" y="0"/>
                </a:lnTo>
                <a:lnTo>
                  <a:pt x="0" y="12192002"/>
                </a:lnTo>
                <a:close/>
              </a:path>
            </a:pathLst>
          </a:custGeom>
          <a:gradFill>
            <a:gsLst>
              <a:gs pos="0">
                <a:schemeClr val="accent1"/>
              </a:gs>
              <a:gs pos="100000">
                <a:schemeClr val="accent1">
                  <a:alpha val="67000"/>
                </a:schemeClr>
              </a:gs>
            </a:gsLst>
            <a:lin ang="0" scaled="0"/>
          </a:gra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3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8" name="图片 7"/>
          <p:cNvPicPr>
            <a:picLocks noChangeAspect="1"/>
          </p:cNvPicPr>
          <p:nvPr/>
        </p:nvPicPr>
        <p:blipFill>
          <a:blip r:embed="rId2" cstate="screen"/>
          <a:srcRect l="835" t="978" r="6018"/>
          <a:stretch>
            <a:fillRect/>
          </a:stretch>
        </p:blipFill>
        <p:spPr>
          <a:xfrm>
            <a:off x="0" y="0"/>
            <a:ext cx="12192000" cy="5799011"/>
          </a:xfrm>
          <a:custGeom>
            <a:avLst/>
            <a:gdLst>
              <a:gd name="connsiteX0" fmla="*/ 0 w 12192000"/>
              <a:gd name="connsiteY0" fmla="*/ 0 h 5799011"/>
              <a:gd name="connsiteX1" fmla="*/ 12192000 w 12192000"/>
              <a:gd name="connsiteY1" fmla="*/ 0 h 5799011"/>
              <a:gd name="connsiteX2" fmla="*/ 12192000 w 12192000"/>
              <a:gd name="connsiteY2" fmla="*/ 5799011 h 5799011"/>
              <a:gd name="connsiteX3" fmla="*/ 0 w 12192000"/>
              <a:gd name="connsiteY3" fmla="*/ 5799011 h 5799011"/>
            </a:gdLst>
            <a:ahLst/>
            <a:cxnLst>
              <a:cxn ang="0">
                <a:pos x="connsiteX0" y="connsiteY0"/>
              </a:cxn>
              <a:cxn ang="0">
                <a:pos x="connsiteX1" y="connsiteY1"/>
              </a:cxn>
              <a:cxn ang="0">
                <a:pos x="connsiteX2" y="connsiteY2"/>
              </a:cxn>
              <a:cxn ang="0">
                <a:pos x="connsiteX3" y="connsiteY3"/>
              </a:cxn>
            </a:cxnLst>
            <a:rect l="l" t="t" r="r" b="b"/>
            <a:pathLst>
              <a:path w="12192000" h="5799011">
                <a:moveTo>
                  <a:pt x="0" y="0"/>
                </a:moveTo>
                <a:lnTo>
                  <a:pt x="12192000" y="0"/>
                </a:lnTo>
                <a:lnTo>
                  <a:pt x="12192000" y="5799011"/>
                </a:lnTo>
                <a:lnTo>
                  <a:pt x="0" y="5799011"/>
                </a:lnTo>
                <a:close/>
              </a:path>
            </a:pathLst>
          </a:custGeom>
        </p:spPr>
      </p:pic>
      <p:sp>
        <p:nvSpPr>
          <p:cNvPr id="2" name="文本占位符 1"/>
          <p:cNvSpPr>
            <a:spLocks noGrp="1"/>
          </p:cNvSpPr>
          <p:nvPr>
            <p:ph type="body" sz="quarter" idx="17"/>
          </p:nvPr>
        </p:nvSpPr>
        <p:spPr/>
        <p:txBody>
          <a:bodyPr lIns="0" tIns="0" rIns="0" bIns="0">
            <a:spAutoFit/>
          </a:bodyPr>
          <a:lstStyle/>
          <a:p>
            <a:r>
              <a:rPr lang="en-US" altLang="zh-CN" b="1" dirty="0">
                <a:latin typeface="+mj-ea"/>
                <a:ea typeface="+mj-ea"/>
              </a:rPr>
              <a:t>02</a:t>
            </a:r>
            <a:endParaRPr lang="zh-CN" altLang="en-US" b="1" dirty="0">
              <a:latin typeface="+mj-ea"/>
              <a:ea typeface="+mj-ea"/>
            </a:endParaRPr>
          </a:p>
        </p:txBody>
      </p:sp>
      <p:sp>
        <p:nvSpPr>
          <p:cNvPr id="3" name="文本占位符 2"/>
          <p:cNvSpPr>
            <a:spLocks noGrp="1"/>
          </p:cNvSpPr>
          <p:nvPr>
            <p:ph type="body" sz="quarter" idx="21"/>
          </p:nvPr>
        </p:nvSpPr>
        <p:spPr>
          <a:xfrm>
            <a:off x="3902971" y="2837924"/>
            <a:ext cx="4072135" cy="1300036"/>
          </a:xfrm>
        </p:spPr>
        <p:txBody>
          <a:bodyPr lIns="0" tIns="0" rIns="0" bIns="0">
            <a:spAutoFit/>
          </a:bodyPr>
          <a:lstStyle/>
          <a:p>
            <a:r>
              <a:rPr lang="zh-CN" altLang="en-US" sz="7200" b="1" dirty="0">
                <a:latin typeface="+mj-ea"/>
                <a:ea typeface="+mj-ea"/>
              </a:rPr>
              <a:t>方法介绍</a:t>
            </a:r>
          </a:p>
        </p:txBody>
      </p:sp>
      <p:sp>
        <p:nvSpPr>
          <p:cNvPr id="6" name="文本占位符 5">
            <a:extLst>
              <a:ext uri="{FF2B5EF4-FFF2-40B4-BE49-F238E27FC236}">
                <a16:creationId xmlns:a16="http://schemas.microsoft.com/office/drawing/2014/main" id="{DF68B446-C0A2-DAEF-4995-F5BC35001F31}"/>
              </a:ext>
            </a:extLst>
          </p:cNvPr>
          <p:cNvSpPr>
            <a:spLocks noGrp="1"/>
          </p:cNvSpPr>
          <p:nvPr>
            <p:ph type="body" sz="quarter" idx="12"/>
          </p:nvPr>
        </p:nvSpPr>
        <p:spPr/>
        <p:txBody>
          <a:bodyPr/>
          <a:lstStyle/>
          <a:p>
            <a:endParaRPr lang="zh-CN" alt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rot="7370522">
            <a:off x="3948546" y="1890677"/>
            <a:ext cx="8056566" cy="1635390"/>
          </a:xfrm>
          <a:prstGeom prst="rect">
            <a:avLst/>
          </a:prstGeom>
          <a:gradFill>
            <a:gsLst>
              <a:gs pos="100000">
                <a:schemeClr val="accent2">
                  <a:alpha val="0"/>
                </a:schemeClr>
              </a:gs>
              <a:gs pos="50000">
                <a:schemeClr val="accent1">
                  <a:alpha val="30000"/>
                </a:schemeClr>
              </a:gs>
              <a:gs pos="0">
                <a:schemeClr val="accent2">
                  <a:alpha val="0"/>
                </a:schemeClr>
              </a:gs>
            </a:gsLst>
            <a:lin ang="0" scaled="1"/>
          </a:gra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solidFill>
                  <a:prstClr val="white"/>
                </a:solidFill>
              </a:ln>
              <a:solidFill>
                <a:srgbClr val="82318E"/>
              </a:solidFill>
              <a:effectLst/>
              <a:uLnTx/>
              <a:uFillTx/>
              <a:latin typeface="微软雅黑" panose="020B0503020204020204" pitchFamily="34" charset="-122"/>
              <a:ea typeface="微软雅黑" panose="020B0503020204020204" pitchFamily="34" charset="-122"/>
              <a:cs typeface="+mn-cs"/>
            </a:endParaRPr>
          </a:p>
        </p:txBody>
      </p:sp>
      <p:sp>
        <p:nvSpPr>
          <p:cNvPr id="6" name="标题 5"/>
          <p:cNvSpPr>
            <a:spLocks noGrp="1"/>
          </p:cNvSpPr>
          <p:nvPr>
            <p:ph type="title"/>
          </p:nvPr>
        </p:nvSpPr>
        <p:spPr>
          <a:xfrm>
            <a:off x="806472" y="346081"/>
            <a:ext cx="3530137" cy="387798"/>
          </a:xfrm>
        </p:spPr>
        <p:txBody>
          <a:bodyPr lIns="0" tIns="0" rIns="0" bIns="0">
            <a:spAutoFit/>
          </a:bodyPr>
          <a:lstStyle/>
          <a:p>
            <a:r>
              <a:rPr lang="zh-CN" altLang="en-US" dirty="0"/>
              <a:t>方法介绍</a:t>
            </a:r>
          </a:p>
        </p:txBody>
      </p:sp>
      <p:sp>
        <p:nvSpPr>
          <p:cNvPr id="4" name="矩形 3"/>
          <p:cNvSpPr/>
          <p:nvPr/>
        </p:nvSpPr>
        <p:spPr>
          <a:xfrm>
            <a:off x="1254336" y="4075933"/>
            <a:ext cx="9393285" cy="1833217"/>
          </a:xfrm>
          <a:prstGeom prst="rect">
            <a:avLst/>
          </a:prstGeom>
          <a:solidFill>
            <a:schemeClr val="bg1"/>
          </a:solidFill>
          <a:effectLst>
            <a:outerShdw blurRad="152400" dist="38100" dir="5400000" algn="t" rotWithShape="0">
              <a:schemeClr val="accent1">
                <a:alpha val="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8" name="矩形 7"/>
          <p:cNvSpPr/>
          <p:nvPr/>
        </p:nvSpPr>
        <p:spPr>
          <a:xfrm>
            <a:off x="2762250" y="4324271"/>
            <a:ext cx="7718661" cy="1497654"/>
          </a:xfrm>
          <a:prstGeom prst="rect">
            <a:avLst/>
          </a:prstGeom>
          <a:noFill/>
        </p:spPr>
        <p:txBody>
          <a:bodyPr wrap="square">
            <a:spAutoFit/>
          </a:bodyPr>
          <a:lstStyle/>
          <a:p>
            <a:pPr marL="285750" indent="-285750" algn="just">
              <a:lnSpc>
                <a:spcPct val="130000"/>
              </a:lnSpc>
              <a:buFont typeface="微软雅黑" panose="020B0503020204020204" pitchFamily="34" charset="-122"/>
              <a:buChar char="l"/>
              <a:defRPr/>
            </a:pPr>
            <a:r>
              <a:rPr kumimoji="0" lang="zh-CN" altLang="en-US"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风格融合是指将两种或多种不同的风格图像融合成一张新的风格图像的技术。</a:t>
            </a:r>
            <a:endParaRPr kumimoji="0" lang="en-US" altLang="zh-CN"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lgn="just">
              <a:lnSpc>
                <a:spcPct val="130000"/>
              </a:lnSpc>
              <a:buFont typeface="微软雅黑" panose="020B0503020204020204" pitchFamily="34" charset="-122"/>
              <a:buChar char="l"/>
              <a:defRPr/>
            </a:pPr>
            <a:r>
              <a:rPr kumimoji="0" lang="zh-CN" altLang="en-US"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这种技术可以让用户通过对多个不同风格图像的组合来创建出独具风格的图像。</a:t>
            </a:r>
          </a:p>
        </p:txBody>
      </p:sp>
      <p:sp>
        <p:nvSpPr>
          <p:cNvPr id="10" name="矩形: 圆顶角 9"/>
          <p:cNvSpPr/>
          <p:nvPr/>
        </p:nvSpPr>
        <p:spPr>
          <a:xfrm rot="10800000" flipH="1">
            <a:off x="1383261" y="4075112"/>
            <a:ext cx="1259394" cy="1319212"/>
          </a:xfrm>
          <a:prstGeom prst="round2SameRect">
            <a:avLst>
              <a:gd name="adj1" fmla="val 28941"/>
              <a:gd name="adj2" fmla="val 0"/>
            </a:avLst>
          </a:prstGeom>
          <a:gradFill flip="none" rotWithShape="1">
            <a:gsLst>
              <a:gs pos="100000">
                <a:schemeClr val="accent1"/>
              </a:gs>
              <a:gs pos="0">
                <a:schemeClr val="accent2"/>
              </a:gs>
            </a:gsLst>
            <a:lin ang="5400000" scaled="0"/>
            <a:tileRect/>
          </a:gra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3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7" name="矩形 6"/>
          <p:cNvSpPr/>
          <p:nvPr/>
        </p:nvSpPr>
        <p:spPr>
          <a:xfrm>
            <a:off x="1639795" y="4232545"/>
            <a:ext cx="820738" cy="984885"/>
          </a:xfrm>
          <a:prstGeom prst="rect">
            <a:avLst/>
          </a:prstGeom>
          <a:noFill/>
        </p:spPr>
        <p:txBody>
          <a:bodyPr wrap="non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3200" b="1" dirty="0">
                <a:solidFill>
                  <a:prstClr val="white"/>
                </a:solidFill>
                <a:latin typeface="+mj-ea"/>
                <a:ea typeface="+mj-ea"/>
                <a:cs typeface="微软雅黑" panose="020B0503020204020204" pitchFamily="34" charset="-122"/>
              </a:rPr>
              <a:t>风格</a:t>
            </a:r>
            <a:endParaRPr lang="en-US" altLang="zh-CN" sz="3200" b="1" dirty="0">
              <a:solidFill>
                <a:prstClr val="white"/>
              </a:solidFill>
              <a:latin typeface="+mj-ea"/>
              <a:ea typeface="+mj-ea"/>
              <a:cs typeface="微软雅黑" panose="020B0503020204020204" pitchFamily="34" charset="-122"/>
            </a:endParaRPr>
          </a:p>
          <a:p>
            <a:pPr marL="0" marR="0" lvl="0" indent="0" algn="ctr" defTabSz="914400" rtl="0" eaLnBrk="1" fontAlgn="auto" latinLnBrk="0" hangingPunct="1">
              <a:lnSpc>
                <a:spcPct val="100000"/>
              </a:lnSpc>
              <a:spcBef>
                <a:spcPts val="0"/>
              </a:spcBef>
              <a:spcAft>
                <a:spcPts val="0"/>
              </a:spcAft>
              <a:buClrTx/>
              <a:buSzTx/>
              <a:buFontTx/>
              <a:buNone/>
              <a:defRPr/>
            </a:pPr>
            <a:r>
              <a:rPr lang="zh-CN" altLang="en-US" sz="3200" b="1" dirty="0">
                <a:solidFill>
                  <a:prstClr val="white"/>
                </a:solidFill>
                <a:latin typeface="+mj-ea"/>
                <a:ea typeface="+mj-ea"/>
                <a:cs typeface="微软雅黑" panose="020B0503020204020204" pitchFamily="34" charset="-122"/>
              </a:rPr>
              <a:t>融合</a:t>
            </a:r>
            <a:endParaRPr kumimoji="0" lang="en-US" altLang="zh-CN" sz="3200" b="1" i="0" u="none" strike="noStrike" kern="1200" cap="none" spc="0" normalizeH="0" baseline="0" noProof="0" dirty="0">
              <a:ln>
                <a:noFill/>
              </a:ln>
              <a:solidFill>
                <a:prstClr val="white"/>
              </a:solidFill>
              <a:effectLst/>
              <a:uLnTx/>
              <a:uFillTx/>
              <a:latin typeface="+mj-ea"/>
              <a:ea typeface="+mj-ea"/>
              <a:cs typeface="微软雅黑" panose="020B0503020204020204" pitchFamily="34" charset="-122"/>
            </a:endParaRPr>
          </a:p>
        </p:txBody>
      </p:sp>
      <p:pic>
        <p:nvPicPr>
          <p:cNvPr id="13" name="图片 1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56142" y="475010"/>
            <a:ext cx="2201515" cy="293536"/>
          </a:xfrm>
          <a:prstGeom prst="rect">
            <a:avLst/>
          </a:prstGeom>
          <a:noFill/>
          <a:extLst>
            <a:ext uri="{909E8E84-426E-40DD-AFC4-6F175D3DCCD1}">
              <a14:hiddenFill xmlns:a14="http://schemas.microsoft.com/office/drawing/2010/main">
                <a:solidFill>
                  <a:srgbClr val="FFFFFF"/>
                </a:solidFill>
              </a14:hiddenFill>
            </a:ext>
          </a:extLst>
        </p:spPr>
      </p:pic>
      <p:pic>
        <p:nvPicPr>
          <p:cNvPr id="15" name="图片占位符 14">
            <a:extLst>
              <a:ext uri="{FF2B5EF4-FFF2-40B4-BE49-F238E27FC236}">
                <a16:creationId xmlns:a16="http://schemas.microsoft.com/office/drawing/2014/main" id="{7A72CA2C-B56D-D4A8-C2EE-2FE6F068D96D}"/>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t="22477" b="22477"/>
          <a:stretch>
            <a:fillRect/>
          </a:stretch>
        </p:blipFill>
        <p:spPr>
          <a:xfrm>
            <a:off x="1421048" y="1312862"/>
            <a:ext cx="9059863" cy="2762250"/>
          </a:xfr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rot="10800000">
            <a:off x="-634714" y="5253817"/>
            <a:ext cx="4094460" cy="230498"/>
          </a:xfrm>
          <a:prstGeom prst="rect">
            <a:avLst/>
          </a:prstGeom>
          <a:gradFill>
            <a:gsLst>
              <a:gs pos="100000">
                <a:schemeClr val="accent2">
                  <a:alpha val="0"/>
                </a:schemeClr>
              </a:gs>
              <a:gs pos="50000">
                <a:schemeClr val="accent1">
                  <a:alpha val="30000"/>
                </a:schemeClr>
              </a:gs>
              <a:gs pos="0">
                <a:schemeClr val="accent2">
                  <a:alpha val="0"/>
                </a:schemeClr>
              </a:gs>
            </a:gsLst>
            <a:lin ang="0" scaled="1"/>
          </a:gra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solidFill>
                  <a:prstClr val="white"/>
                </a:solidFill>
              </a:ln>
              <a:solidFill>
                <a:srgbClr val="82318E"/>
              </a:solidFill>
              <a:effectLst/>
              <a:uLnTx/>
              <a:uFillTx/>
              <a:latin typeface="微软雅黑" panose="020B0503020204020204" pitchFamily="34" charset="-122"/>
              <a:ea typeface="微软雅黑" panose="020B0503020204020204" pitchFamily="34" charset="-122"/>
              <a:cs typeface="+mn-cs"/>
            </a:endParaRPr>
          </a:p>
        </p:txBody>
      </p:sp>
      <p:sp>
        <p:nvSpPr>
          <p:cNvPr id="6" name="标题 5"/>
          <p:cNvSpPr>
            <a:spLocks noGrp="1"/>
          </p:cNvSpPr>
          <p:nvPr>
            <p:ph type="title"/>
          </p:nvPr>
        </p:nvSpPr>
        <p:spPr>
          <a:xfrm>
            <a:off x="806472" y="346081"/>
            <a:ext cx="3466763" cy="387798"/>
          </a:xfrm>
        </p:spPr>
        <p:txBody>
          <a:bodyPr lIns="0" tIns="0" rIns="0" bIns="0">
            <a:spAutoFit/>
          </a:bodyPr>
          <a:lstStyle/>
          <a:p>
            <a:r>
              <a:rPr lang="zh-CN" altLang="en-US" dirty="0"/>
              <a:t>方法原理</a:t>
            </a:r>
          </a:p>
        </p:txBody>
      </p:sp>
      <p:sp>
        <p:nvSpPr>
          <p:cNvPr id="5" name="矩形 4"/>
          <p:cNvSpPr/>
          <p:nvPr/>
        </p:nvSpPr>
        <p:spPr>
          <a:xfrm rot="10800000">
            <a:off x="8097539" y="1642896"/>
            <a:ext cx="4094460" cy="230498"/>
          </a:xfrm>
          <a:prstGeom prst="rect">
            <a:avLst/>
          </a:prstGeom>
          <a:gradFill>
            <a:gsLst>
              <a:gs pos="100000">
                <a:schemeClr val="accent2">
                  <a:alpha val="0"/>
                </a:schemeClr>
              </a:gs>
              <a:gs pos="50000">
                <a:schemeClr val="accent1">
                  <a:alpha val="30000"/>
                </a:schemeClr>
              </a:gs>
              <a:gs pos="0">
                <a:schemeClr val="accent2">
                  <a:alpha val="0"/>
                </a:schemeClr>
              </a:gs>
            </a:gsLst>
            <a:lin ang="0" scaled="1"/>
          </a:gra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solidFill>
                  <a:prstClr val="white"/>
                </a:solidFill>
              </a:ln>
              <a:solidFill>
                <a:srgbClr val="82318E"/>
              </a:solidFill>
              <a:effectLst/>
              <a:uLnTx/>
              <a:uFillTx/>
              <a:latin typeface="微软雅黑" panose="020B0503020204020204" pitchFamily="34" charset="-122"/>
              <a:ea typeface="微软雅黑" panose="020B0503020204020204" pitchFamily="34" charset="-122"/>
              <a:cs typeface="+mn-cs"/>
            </a:endParaRPr>
          </a:p>
        </p:txBody>
      </p:sp>
      <p:sp>
        <p:nvSpPr>
          <p:cNvPr id="4" name="矩形 3"/>
          <p:cNvSpPr/>
          <p:nvPr/>
        </p:nvSpPr>
        <p:spPr>
          <a:xfrm>
            <a:off x="761554" y="1495138"/>
            <a:ext cx="10010052" cy="3776950"/>
          </a:xfrm>
          <a:prstGeom prst="rect">
            <a:avLst/>
          </a:prstGeom>
          <a:solidFill>
            <a:schemeClr val="bg1"/>
          </a:solidFill>
          <a:effectLst>
            <a:outerShdw blurRad="152400" dist="38100" dir="5400000" algn="t" rotWithShape="0">
              <a:schemeClr val="accent1">
                <a:alpha val="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8" name="矩形 7"/>
          <p:cNvSpPr/>
          <p:nvPr/>
        </p:nvSpPr>
        <p:spPr>
          <a:xfrm>
            <a:off x="752143" y="849214"/>
            <a:ext cx="9965134" cy="609013"/>
          </a:xfrm>
          <a:prstGeom prst="rect">
            <a:avLst/>
          </a:prstGeom>
          <a:noFill/>
        </p:spPr>
        <p:txBody>
          <a:bodyPr wrap="square" lIns="0" tIns="0" rIns="0" bIns="0">
            <a:spAutoFit/>
          </a:bodyPr>
          <a:lstStyle/>
          <a:p>
            <a:pPr algn="just">
              <a:lnSpc>
                <a:spcPct val="130000"/>
              </a:lnSpc>
              <a:defRPr/>
            </a:pPr>
            <a:r>
              <a:rPr lang="en-US" altLang="zh-CN" sz="1600" dirty="0" err="1"/>
              <a:t>Gatys</a:t>
            </a:r>
            <a:r>
              <a:rPr lang="zh-CN" altLang="en-US" sz="1600" dirty="0"/>
              <a:t>等人提出的风格迁移算法基于卷积神经网络（</a:t>
            </a:r>
            <a:r>
              <a:rPr lang="en-US" altLang="zh-CN" sz="1600" dirty="0"/>
              <a:t>CNN</a:t>
            </a:r>
            <a:r>
              <a:rPr lang="zh-CN" altLang="en-US" sz="1600" dirty="0"/>
              <a:t>），其基本原理是通过分别提取内容图像和风格图像在</a:t>
            </a:r>
            <a:r>
              <a:rPr lang="en-US" altLang="zh-CN" sz="1600" dirty="0"/>
              <a:t>CNN</a:t>
            </a:r>
            <a:r>
              <a:rPr lang="zh-CN" altLang="en-US" sz="1600" dirty="0"/>
              <a:t>中的特征向量，将内容向量与风格向量进行加权融合生成新的合成图像。具体地说，该算法分为三个部分：</a:t>
            </a:r>
            <a:endParaRPr kumimoji="0" lang="zh-CN" altLang="en-US" sz="1600"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4" name="矩形 13"/>
          <p:cNvSpPr/>
          <p:nvPr/>
        </p:nvSpPr>
        <p:spPr>
          <a:xfrm>
            <a:off x="1393188" y="5272088"/>
            <a:ext cx="9378418" cy="127685"/>
          </a:xfrm>
          <a:prstGeom prst="rect">
            <a:avLst/>
          </a:prstGeom>
          <a:gradFill>
            <a:gsLst>
              <a:gs pos="0">
                <a:schemeClr val="accent1"/>
              </a:gs>
              <a:gs pos="100000">
                <a:schemeClr val="accent1"/>
              </a:gs>
            </a:gsLst>
            <a:lin ang="0" scaled="0"/>
          </a:gradFill>
          <a:ln>
            <a:noFill/>
          </a:ln>
          <a:effectLst>
            <a:outerShdw blurRad="152400" dist="38100" dir="5400000" algn="t" rotWithShape="0">
              <a:schemeClr val="accent1">
                <a:alpha val="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cxnSp>
        <p:nvCxnSpPr>
          <p:cNvPr id="10" name="直接连接符 9"/>
          <p:cNvCxnSpPr>
            <a:cxnSpLocks/>
          </p:cNvCxnSpPr>
          <p:nvPr/>
        </p:nvCxnSpPr>
        <p:spPr>
          <a:xfrm>
            <a:off x="1030941" y="4935498"/>
            <a:ext cx="9475694" cy="0"/>
          </a:xfrm>
          <a:prstGeom prst="line">
            <a:avLst/>
          </a:prstGeom>
        </p:spPr>
        <p:style>
          <a:lnRef idx="1">
            <a:schemeClr val="accent1"/>
          </a:lnRef>
          <a:fillRef idx="0">
            <a:schemeClr val="accent1"/>
          </a:fillRef>
          <a:effectRef idx="0">
            <a:schemeClr val="accent1"/>
          </a:effectRef>
          <a:fontRef idx="minor">
            <a:schemeClr val="tx1"/>
          </a:fontRef>
        </p:style>
      </p:cxnSp>
      <p:pic>
        <p:nvPicPr>
          <p:cNvPr id="38" name="图片 3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56142" y="475010"/>
            <a:ext cx="2201515" cy="293536"/>
          </a:xfrm>
          <a:prstGeom prst="rect">
            <a:avLst/>
          </a:prstGeom>
          <a:noFill/>
          <a:extLst>
            <a:ext uri="{909E8E84-426E-40DD-AFC4-6F175D3DCCD1}">
              <a14:hiddenFill xmlns:a14="http://schemas.microsoft.com/office/drawing/2010/main">
                <a:solidFill>
                  <a:srgbClr val="FFFFFF"/>
                </a:solidFill>
              </a14:hiddenFill>
            </a:ext>
          </a:extLst>
        </p:spPr>
      </p:pic>
      <p:sp>
        <p:nvSpPr>
          <p:cNvPr id="11" name="矩形 10">
            <a:extLst>
              <a:ext uri="{FF2B5EF4-FFF2-40B4-BE49-F238E27FC236}">
                <a16:creationId xmlns:a16="http://schemas.microsoft.com/office/drawing/2014/main" id="{BBF4DB0C-26F1-C4AD-2715-012386B88B4A}"/>
              </a:ext>
            </a:extLst>
          </p:cNvPr>
          <p:cNvSpPr/>
          <p:nvPr/>
        </p:nvSpPr>
        <p:spPr>
          <a:xfrm>
            <a:off x="1030941" y="1954306"/>
            <a:ext cx="2124635" cy="2734231"/>
          </a:xfrm>
          <a:prstGeom prst="rect">
            <a:avLst/>
          </a:prstGeom>
          <a:solidFill>
            <a:schemeClr val="accent2">
              <a:lumMod val="40000"/>
              <a:lumOff val="60000"/>
            </a:schemeClr>
          </a:solidFill>
          <a:ln w="285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a:solidFill>
                  <a:schemeClr val="tx1"/>
                </a:solidFill>
              </a:rPr>
              <a:t>1.</a:t>
            </a:r>
            <a:r>
              <a:rPr lang="zh-CN" altLang="en-US" dirty="0">
                <a:solidFill>
                  <a:schemeClr val="tx1"/>
                </a:solidFill>
              </a:rPr>
              <a:t>内容表示：</a:t>
            </a:r>
            <a:endParaRPr lang="en-US" altLang="zh-CN" dirty="0">
              <a:solidFill>
                <a:schemeClr val="tx1"/>
              </a:solidFill>
            </a:endParaRPr>
          </a:p>
          <a:p>
            <a:r>
              <a:rPr lang="zh-CN" altLang="en-US" dirty="0">
                <a:solidFill>
                  <a:schemeClr val="tx1"/>
                </a:solidFill>
              </a:rPr>
              <a:t>将输入的内容图像通过</a:t>
            </a:r>
            <a:r>
              <a:rPr lang="en-US" altLang="zh-CN" dirty="0">
                <a:solidFill>
                  <a:schemeClr val="tx1"/>
                </a:solidFill>
              </a:rPr>
              <a:t>CNN</a:t>
            </a:r>
            <a:r>
              <a:rPr lang="zh-CN" altLang="en-US" dirty="0">
                <a:solidFill>
                  <a:schemeClr val="tx1"/>
                </a:solidFill>
              </a:rPr>
              <a:t>网络，获取其在网络中的某一层的特征表示，其结果为内容特征向量</a:t>
            </a:r>
            <a:r>
              <a:rPr lang="en-US" altLang="zh-CN" dirty="0">
                <a:solidFill>
                  <a:schemeClr val="tx1"/>
                </a:solidFill>
              </a:rPr>
              <a:t>C</a:t>
            </a:r>
            <a:r>
              <a:rPr lang="zh-CN" altLang="en-US" dirty="0">
                <a:solidFill>
                  <a:schemeClr val="tx1"/>
                </a:solidFill>
              </a:rPr>
              <a:t>。</a:t>
            </a:r>
          </a:p>
        </p:txBody>
      </p:sp>
      <p:sp>
        <p:nvSpPr>
          <p:cNvPr id="13" name="矩形 12">
            <a:extLst>
              <a:ext uri="{FF2B5EF4-FFF2-40B4-BE49-F238E27FC236}">
                <a16:creationId xmlns:a16="http://schemas.microsoft.com/office/drawing/2014/main" id="{F776F76B-8D5F-D9FC-6BB2-CF78C9BDEBB9}"/>
              </a:ext>
            </a:extLst>
          </p:cNvPr>
          <p:cNvSpPr/>
          <p:nvPr/>
        </p:nvSpPr>
        <p:spPr>
          <a:xfrm>
            <a:off x="4343068" y="1938965"/>
            <a:ext cx="2393577" cy="2784306"/>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a:solidFill>
                  <a:schemeClr val="tx1"/>
                </a:solidFill>
              </a:rPr>
              <a:t>2.</a:t>
            </a:r>
            <a:r>
              <a:rPr lang="zh-CN" altLang="en-US" dirty="0">
                <a:solidFill>
                  <a:schemeClr val="tx1"/>
                </a:solidFill>
              </a:rPr>
              <a:t>风格表示：</a:t>
            </a:r>
            <a:endParaRPr lang="en-US" altLang="zh-CN" dirty="0">
              <a:solidFill>
                <a:schemeClr val="tx1"/>
              </a:solidFill>
            </a:endParaRPr>
          </a:p>
          <a:p>
            <a:r>
              <a:rPr lang="zh-CN" altLang="en-US" dirty="0">
                <a:solidFill>
                  <a:schemeClr val="tx1"/>
                </a:solidFill>
              </a:rPr>
              <a:t>采用与内容特征向量类似的方式，获取输入的风格图像在</a:t>
            </a:r>
            <a:r>
              <a:rPr lang="en-US" altLang="zh-CN" dirty="0">
                <a:solidFill>
                  <a:schemeClr val="tx1"/>
                </a:solidFill>
              </a:rPr>
              <a:t>CNN</a:t>
            </a:r>
            <a:r>
              <a:rPr lang="zh-CN" altLang="en-US" dirty="0">
                <a:solidFill>
                  <a:schemeClr val="tx1"/>
                </a:solidFill>
              </a:rPr>
              <a:t>网络中的某一层的特征表示，其结果为风格特征向量</a:t>
            </a:r>
            <a:r>
              <a:rPr lang="en-US" altLang="zh-CN" dirty="0">
                <a:solidFill>
                  <a:schemeClr val="tx1"/>
                </a:solidFill>
              </a:rPr>
              <a:t>S</a:t>
            </a:r>
            <a:r>
              <a:rPr lang="zh-CN" altLang="en-US" dirty="0">
                <a:solidFill>
                  <a:schemeClr val="bg2"/>
                </a:solidFill>
              </a:rPr>
              <a:t>。</a:t>
            </a:r>
          </a:p>
        </p:txBody>
      </p:sp>
      <p:sp>
        <p:nvSpPr>
          <p:cNvPr id="16" name="箭头: 右 15">
            <a:extLst>
              <a:ext uri="{FF2B5EF4-FFF2-40B4-BE49-F238E27FC236}">
                <a16:creationId xmlns:a16="http://schemas.microsoft.com/office/drawing/2014/main" id="{B308E5DB-A642-DE23-B035-AE1239BB36D5}"/>
              </a:ext>
            </a:extLst>
          </p:cNvPr>
          <p:cNvSpPr/>
          <p:nvPr/>
        </p:nvSpPr>
        <p:spPr>
          <a:xfrm>
            <a:off x="3316941" y="2895600"/>
            <a:ext cx="842080" cy="6090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箭头: 右 19">
            <a:extLst>
              <a:ext uri="{FF2B5EF4-FFF2-40B4-BE49-F238E27FC236}">
                <a16:creationId xmlns:a16="http://schemas.microsoft.com/office/drawing/2014/main" id="{D5869275-AE19-32E0-78C9-B43F402C756B}"/>
              </a:ext>
            </a:extLst>
          </p:cNvPr>
          <p:cNvSpPr/>
          <p:nvPr/>
        </p:nvSpPr>
        <p:spPr>
          <a:xfrm>
            <a:off x="6983951" y="2994363"/>
            <a:ext cx="788895" cy="58270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a:extLst>
              <a:ext uri="{FF2B5EF4-FFF2-40B4-BE49-F238E27FC236}">
                <a16:creationId xmlns:a16="http://schemas.microsoft.com/office/drawing/2014/main" id="{78B0490F-81F3-0DE9-C70C-1328390FB31A}"/>
              </a:ext>
            </a:extLst>
          </p:cNvPr>
          <p:cNvSpPr/>
          <p:nvPr/>
        </p:nvSpPr>
        <p:spPr>
          <a:xfrm>
            <a:off x="7804289" y="1910305"/>
            <a:ext cx="2218698" cy="27782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a:t>3.</a:t>
            </a:r>
            <a:r>
              <a:rPr lang="zh-CN" altLang="en-US" dirty="0"/>
              <a:t>合成图像生成：</a:t>
            </a:r>
            <a:endParaRPr lang="en-US" altLang="zh-CN" dirty="0"/>
          </a:p>
          <a:p>
            <a:r>
              <a:rPr lang="zh-CN" altLang="en-US" dirty="0"/>
              <a:t>初始化一张随机噪声图像，并通过</a:t>
            </a:r>
            <a:r>
              <a:rPr lang="en-US" altLang="zh-CN" dirty="0"/>
              <a:t>CNN</a:t>
            </a:r>
            <a:r>
              <a:rPr lang="zh-CN" altLang="en-US" dirty="0"/>
              <a:t>网络，获取该图像在网络中某一层的特征表示，将其表示为合成图像特征向量</a:t>
            </a:r>
            <a:r>
              <a:rPr lang="en-US" altLang="zh-CN" dirty="0"/>
              <a:t>P</a:t>
            </a:r>
            <a:r>
              <a:rPr lang="zh-CN" altLang="en-US" dirty="0"/>
              <a:t>。</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rot="10800000">
            <a:off x="8130990" y="1225504"/>
            <a:ext cx="4094460" cy="230498"/>
          </a:xfrm>
          <a:prstGeom prst="rect">
            <a:avLst/>
          </a:prstGeom>
          <a:gradFill>
            <a:gsLst>
              <a:gs pos="100000">
                <a:schemeClr val="accent2">
                  <a:alpha val="0"/>
                </a:schemeClr>
              </a:gs>
              <a:gs pos="50000">
                <a:schemeClr val="accent1">
                  <a:alpha val="30000"/>
                </a:schemeClr>
              </a:gs>
              <a:gs pos="0">
                <a:schemeClr val="accent2">
                  <a:alpha val="0"/>
                </a:schemeClr>
              </a:gs>
            </a:gsLst>
            <a:lin ang="0" scaled="1"/>
          </a:gra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solidFill>
                  <a:prstClr val="white"/>
                </a:solidFill>
              </a:ln>
              <a:solidFill>
                <a:srgbClr val="82318E"/>
              </a:solidFill>
              <a:effectLst/>
              <a:uLnTx/>
              <a:uFillTx/>
              <a:latin typeface="微软雅黑" panose="020B0503020204020204" pitchFamily="34" charset="-122"/>
              <a:ea typeface="微软雅黑" panose="020B0503020204020204" pitchFamily="34" charset="-122"/>
              <a:cs typeface="+mn-cs"/>
            </a:endParaRPr>
          </a:p>
        </p:txBody>
      </p:sp>
      <p:sp>
        <p:nvSpPr>
          <p:cNvPr id="17" name="矩形 16"/>
          <p:cNvSpPr/>
          <p:nvPr/>
        </p:nvSpPr>
        <p:spPr>
          <a:xfrm rot="10800000">
            <a:off x="-634714" y="5253817"/>
            <a:ext cx="4094460" cy="230498"/>
          </a:xfrm>
          <a:prstGeom prst="rect">
            <a:avLst/>
          </a:prstGeom>
          <a:gradFill>
            <a:gsLst>
              <a:gs pos="100000">
                <a:schemeClr val="accent2">
                  <a:alpha val="0"/>
                </a:schemeClr>
              </a:gs>
              <a:gs pos="50000">
                <a:schemeClr val="accent1">
                  <a:alpha val="30000"/>
                </a:schemeClr>
              </a:gs>
              <a:gs pos="0">
                <a:schemeClr val="accent2">
                  <a:alpha val="0"/>
                </a:schemeClr>
              </a:gs>
            </a:gsLst>
            <a:lin ang="0" scaled="1"/>
          </a:gra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solidFill>
                  <a:prstClr val="white"/>
                </a:solidFill>
              </a:ln>
              <a:solidFill>
                <a:srgbClr val="82318E"/>
              </a:solidFill>
              <a:effectLst/>
              <a:uLnTx/>
              <a:uFillTx/>
              <a:latin typeface="微软雅黑" panose="020B0503020204020204" pitchFamily="34" charset="-122"/>
              <a:ea typeface="微软雅黑" panose="020B0503020204020204" pitchFamily="34" charset="-122"/>
              <a:cs typeface="+mn-cs"/>
            </a:endParaRPr>
          </a:p>
        </p:txBody>
      </p:sp>
      <p:sp>
        <p:nvSpPr>
          <p:cNvPr id="6" name="标题 5"/>
          <p:cNvSpPr>
            <a:spLocks noGrp="1"/>
          </p:cNvSpPr>
          <p:nvPr>
            <p:ph type="title"/>
          </p:nvPr>
        </p:nvSpPr>
        <p:spPr>
          <a:xfrm>
            <a:off x="806472" y="346081"/>
            <a:ext cx="3593511" cy="387798"/>
          </a:xfrm>
        </p:spPr>
        <p:txBody>
          <a:bodyPr lIns="0" tIns="0" rIns="0" bIns="0">
            <a:spAutoFit/>
          </a:bodyPr>
          <a:lstStyle/>
          <a:p>
            <a:r>
              <a:rPr lang="zh-CN" altLang="en-US" dirty="0"/>
              <a:t>方法原理</a:t>
            </a:r>
          </a:p>
        </p:txBody>
      </p:sp>
      <p:sp>
        <p:nvSpPr>
          <p:cNvPr id="25" name="矩形 24"/>
          <p:cNvSpPr/>
          <p:nvPr/>
        </p:nvSpPr>
        <p:spPr>
          <a:xfrm>
            <a:off x="1004047" y="5843813"/>
            <a:ext cx="9753599" cy="90822"/>
          </a:xfrm>
          <a:prstGeom prst="rect">
            <a:avLst/>
          </a:prstGeom>
          <a:gradFill>
            <a:gsLst>
              <a:gs pos="0">
                <a:schemeClr val="accent1"/>
              </a:gs>
              <a:gs pos="100000">
                <a:schemeClr val="accent1"/>
              </a:gs>
            </a:gsLst>
            <a:lin ang="0" scaled="0"/>
          </a:gradFill>
          <a:ln>
            <a:noFill/>
          </a:ln>
          <a:effectLst>
            <a:outerShdw blurRad="152400" dist="38100" dir="5400000" algn="t" rotWithShape="0">
              <a:schemeClr val="accent1">
                <a:alpha val="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22" name="图片 2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56142" y="475010"/>
            <a:ext cx="2201515" cy="293536"/>
          </a:xfrm>
          <a:prstGeom prst="rect">
            <a:avLst/>
          </a:prstGeom>
          <a:noFill/>
          <a:extLst>
            <a:ext uri="{909E8E84-426E-40DD-AFC4-6F175D3DCCD1}">
              <a14:hiddenFill xmlns:a14="http://schemas.microsoft.com/office/drawing/2010/main">
                <a:solidFill>
                  <a:srgbClr val="FFFFFF"/>
                </a:solidFill>
              </a14:hiddenFill>
            </a:ext>
          </a:extLst>
        </p:spPr>
      </p:pic>
      <p:sp>
        <p:nvSpPr>
          <p:cNvPr id="11" name="矩形 10">
            <a:extLst>
              <a:ext uri="{FF2B5EF4-FFF2-40B4-BE49-F238E27FC236}">
                <a16:creationId xmlns:a16="http://schemas.microsoft.com/office/drawing/2014/main" id="{851A6BB1-76F3-94FC-12A3-BC379E1EFB24}"/>
              </a:ext>
            </a:extLst>
          </p:cNvPr>
          <p:cNvSpPr/>
          <p:nvPr/>
        </p:nvSpPr>
        <p:spPr>
          <a:xfrm>
            <a:off x="952668" y="1667320"/>
            <a:ext cx="9753599" cy="3523359"/>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DFFC1DF7-FC7B-F275-65A1-F1C5E33C2FE3}"/>
              </a:ext>
            </a:extLst>
          </p:cNvPr>
          <p:cNvSpPr/>
          <p:nvPr/>
        </p:nvSpPr>
        <p:spPr>
          <a:xfrm>
            <a:off x="1999131" y="2021891"/>
            <a:ext cx="7288306" cy="7351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合成图像生成过程中通过最小化以下损失函数来优化合成图像：</a:t>
            </a:r>
          </a:p>
        </p:txBody>
      </p:sp>
      <p:sp>
        <p:nvSpPr>
          <p:cNvPr id="13" name="椭圆 12">
            <a:extLst>
              <a:ext uri="{FF2B5EF4-FFF2-40B4-BE49-F238E27FC236}">
                <a16:creationId xmlns:a16="http://schemas.microsoft.com/office/drawing/2014/main" id="{036E7140-32CF-2528-171F-73A680C14CC5}"/>
              </a:ext>
            </a:extLst>
          </p:cNvPr>
          <p:cNvSpPr/>
          <p:nvPr/>
        </p:nvSpPr>
        <p:spPr>
          <a:xfrm>
            <a:off x="2339787" y="3285797"/>
            <a:ext cx="6660777" cy="13671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t>Ltotal</a:t>
            </a:r>
            <a:r>
              <a:rPr lang="en-US" altLang="zh-CN" dirty="0"/>
              <a:t>​(P)=</a:t>
            </a:r>
            <a:r>
              <a:rPr lang="el-GR" altLang="zh-CN" dirty="0"/>
              <a:t>α⋅</a:t>
            </a:r>
            <a:r>
              <a:rPr lang="en-US" altLang="zh-CN" dirty="0" err="1"/>
              <a:t>Lcontent</a:t>
            </a:r>
            <a:r>
              <a:rPr lang="en-US" altLang="zh-CN" dirty="0"/>
              <a:t>​(C,P)+</a:t>
            </a:r>
            <a:r>
              <a:rPr lang="el-GR" altLang="zh-CN" dirty="0"/>
              <a:t>β⋅</a:t>
            </a:r>
            <a:r>
              <a:rPr lang="en-US" altLang="zh-CN" dirty="0" err="1"/>
              <a:t>Lstyle</a:t>
            </a:r>
            <a:r>
              <a:rPr lang="en-US" altLang="zh-CN" dirty="0"/>
              <a:t>​(S,P)</a:t>
            </a:r>
            <a:endParaRPr lang="zh-CN" altLang="en-US" dirty="0"/>
          </a:p>
        </p:txBody>
      </p:sp>
    </p:spTree>
  </p:cSld>
  <p:clrMapOvr>
    <a:masterClrMapping/>
  </p:clrMapOvr>
</p:sld>
</file>

<file path=ppt/theme/theme1.xml><?xml version="1.0" encoding="utf-8"?>
<a:theme xmlns:a="http://schemas.openxmlformats.org/drawingml/2006/main" name="1_Office 主题​​">
  <a:themeElements>
    <a:clrScheme name="自定义 11">
      <a:dk1>
        <a:sysClr val="windowText" lastClr="000000"/>
      </a:dk1>
      <a:lt1>
        <a:sysClr val="window" lastClr="FFFFFF"/>
      </a:lt1>
      <a:dk2>
        <a:srgbClr val="44546A"/>
      </a:dk2>
      <a:lt2>
        <a:srgbClr val="E7E6E6"/>
      </a:lt2>
      <a:accent1>
        <a:srgbClr val="A9000B"/>
      </a:accent1>
      <a:accent2>
        <a:srgbClr val="C3000F"/>
      </a:accent2>
      <a:accent3>
        <a:srgbClr val="E54006"/>
      </a:accent3>
      <a:accent4>
        <a:srgbClr val="FD7C00"/>
      </a:accent4>
      <a:accent5>
        <a:srgbClr val="5B9BD5"/>
      </a:accent5>
      <a:accent6>
        <a:srgbClr val="70AD47"/>
      </a:accent6>
      <a:hlink>
        <a:srgbClr val="0563C1"/>
      </a:hlink>
      <a:folHlink>
        <a:srgbClr val="954F72"/>
      </a:folHlink>
    </a:clrScheme>
    <a:fontScheme name="自定义 2">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微软雅黑"/>
        <a:ea typeface=""/>
        <a:cs typeface=""/>
        <a:font script="Jpan" typeface="游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微软雅黑"/>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785</TotalTime>
  <Words>1605</Words>
  <Application>Microsoft Office PowerPoint</Application>
  <PresentationFormat>宽屏</PresentationFormat>
  <Paragraphs>135</Paragraphs>
  <Slides>27</Slides>
  <Notes>0</Notes>
  <HiddenSlides>0</HiddenSlides>
  <MMClips>0</MMClips>
  <ScaleCrop>false</ScaleCrop>
  <HeadingPairs>
    <vt:vector size="6" baseType="variant">
      <vt:variant>
        <vt:lpstr>已用的字体</vt:lpstr>
      </vt:variant>
      <vt:variant>
        <vt:i4>2</vt:i4>
      </vt:variant>
      <vt:variant>
        <vt:lpstr>主题</vt:lpstr>
      </vt:variant>
      <vt:variant>
        <vt:i4>1</vt:i4>
      </vt:variant>
      <vt:variant>
        <vt:lpstr>幻灯片标题</vt:lpstr>
      </vt:variant>
      <vt:variant>
        <vt:i4>27</vt:i4>
      </vt:variant>
    </vt:vector>
  </HeadingPairs>
  <TitlesOfParts>
    <vt:vector size="30" baseType="lpstr">
      <vt:lpstr>微软雅黑</vt:lpstr>
      <vt:lpstr>Arial</vt:lpstr>
      <vt:lpstr>1_Office 主题​​</vt:lpstr>
      <vt:lpstr>PowerPoint 演示文稿</vt:lpstr>
      <vt:lpstr>PowerPoint 演示文稿</vt:lpstr>
      <vt:lpstr>PowerPoint 演示文稿</vt:lpstr>
      <vt:lpstr>任务目标</vt:lpstr>
      <vt:lpstr>任务目标</vt:lpstr>
      <vt:lpstr>PowerPoint 演示文稿</vt:lpstr>
      <vt:lpstr>方法介绍</vt:lpstr>
      <vt:lpstr>方法原理</vt:lpstr>
      <vt:lpstr>方法原理</vt:lpstr>
      <vt:lpstr>方法原理</vt:lpstr>
      <vt:lpstr>方法原理</vt:lpstr>
      <vt:lpstr>方法原理</vt:lpstr>
      <vt:lpstr>方法原理</vt:lpstr>
      <vt:lpstr>PowerPoint 演示文稿</vt:lpstr>
      <vt:lpstr>实验设置</vt:lpstr>
      <vt:lpstr>实验设置</vt:lpstr>
      <vt:lpstr>实验设置</vt:lpstr>
      <vt:lpstr>实验设置</vt:lpstr>
      <vt:lpstr>实验设置</vt:lpstr>
      <vt:lpstr>实验设置</vt:lpstr>
      <vt:lpstr>PowerPoint 演示文稿</vt:lpstr>
      <vt:lpstr>效果展示</vt:lpstr>
      <vt:lpstr>效果展示</vt:lpstr>
      <vt:lpstr>效果展示</vt:lpstr>
      <vt:lpstr>效果展示</vt:lpstr>
      <vt:lpstr>PowerPoint 演示文稿</vt:lpstr>
      <vt:lpstr>总结</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秦 磊</dc:creator>
  <cp:lastModifiedBy>炳坤 何</cp:lastModifiedBy>
  <cp:revision>69</cp:revision>
  <dcterms:created xsi:type="dcterms:W3CDTF">2022-02-23T15:43:00Z</dcterms:created>
  <dcterms:modified xsi:type="dcterms:W3CDTF">2023-06-09T13:21:27Z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F7F2335039FA4A0797855C3917D550B5</vt:lpwstr>
  </property>
  <property fmtid="{D5CDD505-2E9C-101B-9397-08002B2CF9AE}" pid="3" name="KSOProductBuildVer">
    <vt:lpwstr>2052-11.1.0.11365</vt:lpwstr>
  </property>
</Properties>
</file>